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6"/>
  </p:notesMasterIdLst>
  <p:sldIdLst>
    <p:sldId id="256" r:id="rId2"/>
    <p:sldId id="257" r:id="rId3"/>
    <p:sldId id="274" r:id="rId4"/>
    <p:sldId id="299" r:id="rId5"/>
    <p:sldId id="300" r:id="rId6"/>
    <p:sldId id="303" r:id="rId7"/>
    <p:sldId id="304" r:id="rId8"/>
    <p:sldId id="273" r:id="rId9"/>
    <p:sldId id="272" r:id="rId10"/>
    <p:sldId id="275" r:id="rId11"/>
    <p:sldId id="317" r:id="rId12"/>
    <p:sldId id="313" r:id="rId13"/>
    <p:sldId id="292" r:id="rId14"/>
    <p:sldId id="302" r:id="rId15"/>
    <p:sldId id="293" r:id="rId16"/>
    <p:sldId id="279" r:id="rId17"/>
    <p:sldId id="280" r:id="rId18"/>
    <p:sldId id="305" r:id="rId19"/>
    <p:sldId id="306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308" r:id="rId28"/>
    <p:sldId id="309" r:id="rId29"/>
    <p:sldId id="315" r:id="rId30"/>
    <p:sldId id="288" r:id="rId31"/>
    <p:sldId id="310" r:id="rId32"/>
    <p:sldId id="289" r:id="rId33"/>
    <p:sldId id="290" r:id="rId34"/>
    <p:sldId id="291" r:id="rId35"/>
    <p:sldId id="307" r:id="rId36"/>
    <p:sldId id="278" r:id="rId37"/>
    <p:sldId id="311" r:id="rId38"/>
    <p:sldId id="312" r:id="rId39"/>
    <p:sldId id="294" r:id="rId40"/>
    <p:sldId id="295" r:id="rId41"/>
    <p:sldId id="296" r:id="rId42"/>
    <p:sldId id="298" r:id="rId43"/>
    <p:sldId id="297" r:id="rId44"/>
    <p:sldId id="316" r:id="rId45"/>
  </p:sldIdLst>
  <p:sldSz cx="9144000" cy="5143500" type="screen16x9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03361"/>
    <a:srgbClr val="B5A3B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642BB8-13D4-4972-8FAD-048C4B1E9172}" v="36" dt="2021-08-15T09:10:09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中度样式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9016" autoAdjust="0"/>
  </p:normalViewPr>
  <p:slideViewPr>
    <p:cSldViewPr showGuides="1">
      <p:cViewPr varScale="1">
        <p:scale>
          <a:sx n="158" d="100"/>
          <a:sy n="158" d="100"/>
        </p:scale>
        <p:origin x="1644" y="9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金 晔" userId="bacde067f4e96c0a" providerId="LiveId" clId="{35642BB8-13D4-4972-8FAD-048C4B1E9172}"/>
    <pc:docChg chg="undo redo custSel addSld modSld sldOrd">
      <pc:chgData name="金 晔" userId="bacde067f4e96c0a" providerId="LiveId" clId="{35642BB8-13D4-4972-8FAD-048C4B1E9172}" dt="2021-08-15T09:10:47.245" v="424" actId="1076"/>
      <pc:docMkLst>
        <pc:docMk/>
      </pc:docMkLst>
      <pc:sldChg chg="modNotesTx">
        <pc:chgData name="金 晔" userId="bacde067f4e96c0a" providerId="LiveId" clId="{35642BB8-13D4-4972-8FAD-048C4B1E9172}" dt="2021-08-14T16:10:29.934" v="84" actId="20577"/>
        <pc:sldMkLst>
          <pc:docMk/>
          <pc:sldMk cId="3720243517" sldId="272"/>
        </pc:sldMkLst>
      </pc:sldChg>
      <pc:sldChg chg="modSp mod ord">
        <pc:chgData name="金 晔" userId="bacde067f4e96c0a" providerId="LiveId" clId="{35642BB8-13D4-4972-8FAD-048C4B1E9172}" dt="2021-08-14T16:06:07.372" v="71" actId="1076"/>
        <pc:sldMkLst>
          <pc:docMk/>
          <pc:sldMk cId="514876727" sldId="273"/>
        </pc:sldMkLst>
        <pc:picChg chg="mod">
          <ac:chgData name="金 晔" userId="bacde067f4e96c0a" providerId="LiveId" clId="{35642BB8-13D4-4972-8FAD-048C4B1E9172}" dt="2021-08-14T16:05:58.519" v="70" actId="1076"/>
          <ac:picMkLst>
            <pc:docMk/>
            <pc:sldMk cId="514876727" sldId="273"/>
            <ac:picMk id="3" creationId="{00000000-0000-0000-0000-000000000000}"/>
          </ac:picMkLst>
        </pc:picChg>
        <pc:picChg chg="mod">
          <ac:chgData name="金 晔" userId="bacde067f4e96c0a" providerId="LiveId" clId="{35642BB8-13D4-4972-8FAD-048C4B1E9172}" dt="2021-08-14T16:06:07.372" v="71" actId="1076"/>
          <ac:picMkLst>
            <pc:docMk/>
            <pc:sldMk cId="514876727" sldId="273"/>
            <ac:picMk id="4" creationId="{00000000-0000-0000-0000-000000000000}"/>
          </ac:picMkLst>
        </pc:picChg>
      </pc:sldChg>
      <pc:sldChg chg="addSp modSp mod">
        <pc:chgData name="金 晔" userId="bacde067f4e96c0a" providerId="LiveId" clId="{35642BB8-13D4-4972-8FAD-048C4B1E9172}" dt="2021-08-15T08:14:35.090" v="246" actId="1076"/>
        <pc:sldMkLst>
          <pc:docMk/>
          <pc:sldMk cId="244938340" sldId="279"/>
        </pc:sldMkLst>
        <pc:spChg chg="add mod">
          <ac:chgData name="金 晔" userId="bacde067f4e96c0a" providerId="LiveId" clId="{35642BB8-13D4-4972-8FAD-048C4B1E9172}" dt="2021-08-15T08:03:47.010" v="241" actId="20577"/>
          <ac:spMkLst>
            <pc:docMk/>
            <pc:sldMk cId="244938340" sldId="279"/>
            <ac:spMk id="4" creationId="{302B5101-CBB4-42DD-9B4A-F6C21D74D88A}"/>
          </ac:spMkLst>
        </pc:spChg>
        <pc:picChg chg="add mod">
          <ac:chgData name="金 晔" userId="bacde067f4e96c0a" providerId="LiveId" clId="{35642BB8-13D4-4972-8FAD-048C4B1E9172}" dt="2021-08-15T08:14:20.702" v="244" actId="1076"/>
          <ac:picMkLst>
            <pc:docMk/>
            <pc:sldMk cId="244938340" sldId="279"/>
            <ac:picMk id="5" creationId="{09542E21-00AE-4EFA-8DAA-84B8225A8BB0}"/>
          </ac:picMkLst>
        </pc:picChg>
        <pc:picChg chg="add mod">
          <ac:chgData name="金 晔" userId="bacde067f4e96c0a" providerId="LiveId" clId="{35642BB8-13D4-4972-8FAD-048C4B1E9172}" dt="2021-08-15T08:14:35.090" v="246" actId="1076"/>
          <ac:picMkLst>
            <pc:docMk/>
            <pc:sldMk cId="244938340" sldId="279"/>
            <ac:picMk id="7" creationId="{2D33E60A-9ED6-4E47-9968-E58E9F001965}"/>
          </ac:picMkLst>
        </pc:picChg>
      </pc:sldChg>
      <pc:sldChg chg="addSp modSp mod modAnim">
        <pc:chgData name="金 晔" userId="bacde067f4e96c0a" providerId="LiveId" clId="{35642BB8-13D4-4972-8FAD-048C4B1E9172}" dt="2021-08-15T08:40:41.234" v="322"/>
        <pc:sldMkLst>
          <pc:docMk/>
          <pc:sldMk cId="1499894661" sldId="280"/>
        </pc:sldMkLst>
        <pc:spChg chg="mod">
          <ac:chgData name="金 晔" userId="bacde067f4e96c0a" providerId="LiveId" clId="{35642BB8-13D4-4972-8FAD-048C4B1E9172}" dt="2021-08-15T08:24:40.037" v="290" actId="20577"/>
          <ac:spMkLst>
            <pc:docMk/>
            <pc:sldMk cId="1499894661" sldId="280"/>
            <ac:spMk id="6" creationId="{00000000-0000-0000-0000-000000000000}"/>
          </ac:spMkLst>
        </pc:spChg>
        <pc:grpChg chg="add mod ord">
          <ac:chgData name="金 晔" userId="bacde067f4e96c0a" providerId="LiveId" clId="{35642BB8-13D4-4972-8FAD-048C4B1E9172}" dt="2021-08-15T08:39:02.478" v="317" actId="1076"/>
          <ac:grpSpMkLst>
            <pc:docMk/>
            <pc:sldMk cId="1499894661" sldId="280"/>
            <ac:grpSpMk id="2" creationId="{5F171D37-E1A4-404E-9760-5DF436636AB6}"/>
          </ac:grpSpMkLst>
        </pc:grpChg>
        <pc:picChg chg="add mod">
          <ac:chgData name="金 晔" userId="bacde067f4e96c0a" providerId="LiveId" clId="{35642BB8-13D4-4972-8FAD-048C4B1E9172}" dt="2021-08-15T08:36:13.276" v="301" actId="14100"/>
          <ac:picMkLst>
            <pc:docMk/>
            <pc:sldMk cId="1499894661" sldId="280"/>
            <ac:picMk id="3" creationId="{BA93C1DA-23D1-4ABB-899F-AE5FB5B52629}"/>
          </ac:picMkLst>
        </pc:picChg>
        <pc:picChg chg="add mod">
          <ac:chgData name="金 晔" userId="bacde067f4e96c0a" providerId="LiveId" clId="{35642BB8-13D4-4972-8FAD-048C4B1E9172}" dt="2021-08-15T08:39:10.211" v="318" actId="1076"/>
          <ac:picMkLst>
            <pc:docMk/>
            <pc:sldMk cId="1499894661" sldId="280"/>
            <ac:picMk id="4" creationId="{023DE356-4EDA-4466-A539-1D4831CEDBFD}"/>
          </ac:picMkLst>
        </pc:picChg>
        <pc:picChg chg="add mod">
          <ac:chgData name="金 晔" userId="bacde067f4e96c0a" providerId="LiveId" clId="{35642BB8-13D4-4972-8FAD-048C4B1E9172}" dt="2021-08-15T08:37:31.962" v="311" actId="164"/>
          <ac:picMkLst>
            <pc:docMk/>
            <pc:sldMk cId="1499894661" sldId="280"/>
            <ac:picMk id="5" creationId="{EB57546A-A92A-448A-B110-F5B8267895E3}"/>
          </ac:picMkLst>
        </pc:picChg>
        <pc:picChg chg="add mod">
          <ac:chgData name="金 晔" userId="bacde067f4e96c0a" providerId="LiveId" clId="{35642BB8-13D4-4972-8FAD-048C4B1E9172}" dt="2021-08-15T08:37:31.962" v="311" actId="164"/>
          <ac:picMkLst>
            <pc:docMk/>
            <pc:sldMk cId="1499894661" sldId="280"/>
            <ac:picMk id="7" creationId="{2B35FAB2-8EB1-4608-99C8-D19687FAE450}"/>
          </ac:picMkLst>
        </pc:picChg>
        <pc:cxnChg chg="add mod">
          <ac:chgData name="金 晔" userId="bacde067f4e96c0a" providerId="LiveId" clId="{35642BB8-13D4-4972-8FAD-048C4B1E9172}" dt="2021-08-15T08:40:19.781" v="321" actId="14100"/>
          <ac:cxnSpMkLst>
            <pc:docMk/>
            <pc:sldMk cId="1499894661" sldId="280"/>
            <ac:cxnSpMk id="9" creationId="{ED6C63D5-8947-48C1-A889-22C5F6515890}"/>
          </ac:cxnSpMkLst>
        </pc:cxnChg>
      </pc:sldChg>
      <pc:sldChg chg="addSp modSp mod">
        <pc:chgData name="金 晔" userId="bacde067f4e96c0a" providerId="LiveId" clId="{35642BB8-13D4-4972-8FAD-048C4B1E9172}" dt="2021-08-15T09:10:47.245" v="424" actId="1076"/>
        <pc:sldMkLst>
          <pc:docMk/>
          <pc:sldMk cId="1939179194" sldId="281"/>
        </pc:sldMkLst>
        <pc:picChg chg="add mod">
          <ac:chgData name="金 晔" userId="bacde067f4e96c0a" providerId="LiveId" clId="{35642BB8-13D4-4972-8FAD-048C4B1E9172}" dt="2021-08-15T09:09:48.366" v="419" actId="1076"/>
          <ac:picMkLst>
            <pc:docMk/>
            <pc:sldMk cId="1939179194" sldId="281"/>
            <ac:picMk id="3" creationId="{64DC118B-71F3-4FFE-B30C-B3F2D92AEBE2}"/>
          </ac:picMkLst>
        </pc:picChg>
        <pc:picChg chg="add mod">
          <ac:chgData name="金 晔" userId="bacde067f4e96c0a" providerId="LiveId" clId="{35642BB8-13D4-4972-8FAD-048C4B1E9172}" dt="2021-08-15T09:10:47.245" v="424" actId="1076"/>
          <ac:picMkLst>
            <pc:docMk/>
            <pc:sldMk cId="1939179194" sldId="281"/>
            <ac:picMk id="4" creationId="{A0C17821-8A36-4258-BAD7-023DA66B20BF}"/>
          </ac:picMkLst>
        </pc:picChg>
      </pc:sldChg>
      <pc:sldChg chg="ord">
        <pc:chgData name="金 晔" userId="bacde067f4e96c0a" providerId="LiveId" clId="{35642BB8-13D4-4972-8FAD-048C4B1E9172}" dt="2021-08-09T16:50:37.524" v="7"/>
        <pc:sldMkLst>
          <pc:docMk/>
          <pc:sldMk cId="3801554422" sldId="299"/>
        </pc:sldMkLst>
      </pc:sldChg>
      <pc:sldChg chg="modSp mod ord">
        <pc:chgData name="金 晔" userId="bacde067f4e96c0a" providerId="LiveId" clId="{35642BB8-13D4-4972-8FAD-048C4B1E9172}" dt="2021-08-15T08:24:04.572" v="263" actId="20577"/>
        <pc:sldMkLst>
          <pc:docMk/>
          <pc:sldMk cId="221875683" sldId="300"/>
        </pc:sldMkLst>
        <pc:spChg chg="mod">
          <ac:chgData name="金 晔" userId="bacde067f4e96c0a" providerId="LiveId" clId="{35642BB8-13D4-4972-8FAD-048C4B1E9172}" dt="2021-08-15T08:24:04.572" v="263" actId="20577"/>
          <ac:spMkLst>
            <pc:docMk/>
            <pc:sldMk cId="221875683" sldId="300"/>
            <ac:spMk id="6" creationId="{00000000-0000-0000-0000-000000000000}"/>
          </ac:spMkLst>
        </pc:spChg>
      </pc:sldChg>
      <pc:sldChg chg="addSp modSp mod modNotesTx">
        <pc:chgData name="金 晔" userId="bacde067f4e96c0a" providerId="LiveId" clId="{35642BB8-13D4-4972-8FAD-048C4B1E9172}" dt="2021-08-15T07:56:09.179" v="148" actId="20577"/>
        <pc:sldMkLst>
          <pc:docMk/>
          <pc:sldMk cId="2740424172" sldId="301"/>
        </pc:sldMkLst>
        <pc:picChg chg="mod">
          <ac:chgData name="金 晔" userId="bacde067f4e96c0a" providerId="LiveId" clId="{35642BB8-13D4-4972-8FAD-048C4B1E9172}" dt="2021-08-15T07:21:27.034" v="94" actId="1035"/>
          <ac:picMkLst>
            <pc:docMk/>
            <pc:sldMk cId="2740424172" sldId="301"/>
            <ac:picMk id="3" creationId="{00000000-0000-0000-0000-000000000000}"/>
          </ac:picMkLst>
        </pc:picChg>
        <pc:cxnChg chg="add mod">
          <ac:chgData name="金 晔" userId="bacde067f4e96c0a" providerId="LiveId" clId="{35642BB8-13D4-4972-8FAD-048C4B1E9172}" dt="2021-08-15T07:21:22.488" v="87" actId="1076"/>
          <ac:cxnSpMkLst>
            <pc:docMk/>
            <pc:sldMk cId="2740424172" sldId="301"/>
            <ac:cxnSpMk id="4" creationId="{280D9299-5916-454D-AC77-4C6825779A34}"/>
          </ac:cxnSpMkLst>
        </pc:cxnChg>
      </pc:sldChg>
      <pc:sldChg chg="addSp delSp modSp mod modClrScheme chgLayout">
        <pc:chgData name="金 晔" userId="bacde067f4e96c0a" providerId="LiveId" clId="{35642BB8-13D4-4972-8FAD-048C4B1E9172}" dt="2021-08-15T08:05:21.049" v="242" actId="14100"/>
        <pc:sldMkLst>
          <pc:docMk/>
          <pc:sldMk cId="1099894779" sldId="302"/>
        </pc:sldMkLst>
        <pc:spChg chg="mod">
          <ac:chgData name="金 晔" userId="bacde067f4e96c0a" providerId="LiveId" clId="{35642BB8-13D4-4972-8FAD-048C4B1E9172}" dt="2021-08-15T07:35:38.266" v="122" actId="26606"/>
          <ac:spMkLst>
            <pc:docMk/>
            <pc:sldMk cId="1099894779" sldId="302"/>
            <ac:spMk id="6" creationId="{00000000-0000-0000-0000-000000000000}"/>
          </ac:spMkLst>
        </pc:spChg>
        <pc:spChg chg="add del">
          <ac:chgData name="金 晔" userId="bacde067f4e96c0a" providerId="LiveId" clId="{35642BB8-13D4-4972-8FAD-048C4B1E9172}" dt="2021-08-15T07:35:06.805" v="118" actId="26606"/>
          <ac:spMkLst>
            <pc:docMk/>
            <pc:sldMk cId="1099894779" sldId="302"/>
            <ac:spMk id="11" creationId="{3F319A18-2596-4E62-B66D-F8AAD86B51C6}"/>
          </ac:spMkLst>
        </pc:spChg>
        <pc:spChg chg="add del mod">
          <ac:chgData name="金 晔" userId="bacde067f4e96c0a" providerId="LiveId" clId="{35642BB8-13D4-4972-8FAD-048C4B1E9172}" dt="2021-08-15T07:35:43.161" v="123" actId="478"/>
          <ac:spMkLst>
            <pc:docMk/>
            <pc:sldMk cId="1099894779" sldId="302"/>
            <ac:spMk id="12" creationId="{AE2A1594-91A8-4125-94BD-BDA5237C5A18}"/>
          </ac:spMkLst>
        </pc:spChg>
        <pc:spChg chg="add del">
          <ac:chgData name="金 晔" userId="bacde067f4e96c0a" providerId="LiveId" clId="{35642BB8-13D4-4972-8FAD-048C4B1E9172}" dt="2021-08-15T07:35:06.805" v="118" actId="26606"/>
          <ac:spMkLst>
            <pc:docMk/>
            <pc:sldMk cId="1099894779" sldId="302"/>
            <ac:spMk id="13" creationId="{EB0E20D5-0ED1-4C2D-A9F4-DD2E4CEDBAD8}"/>
          </ac:spMkLst>
        </pc:spChg>
        <pc:spChg chg="add del">
          <ac:chgData name="金 晔" userId="bacde067f4e96c0a" providerId="LiveId" clId="{35642BB8-13D4-4972-8FAD-048C4B1E9172}" dt="2021-08-15T07:35:06.805" v="118" actId="26606"/>
          <ac:spMkLst>
            <pc:docMk/>
            <pc:sldMk cId="1099894779" sldId="302"/>
            <ac:spMk id="15" creationId="{97C5B7C6-21D3-4213-8183-717917C84432}"/>
          </ac:spMkLst>
        </pc:spChg>
        <pc:graphicFrameChg chg="add del mod modGraphic">
          <ac:chgData name="金 晔" userId="bacde067f4e96c0a" providerId="LiveId" clId="{35642BB8-13D4-4972-8FAD-048C4B1E9172}" dt="2021-08-15T07:32:18.923" v="100"/>
          <ac:graphicFrameMkLst>
            <pc:docMk/>
            <pc:sldMk cId="1099894779" sldId="302"/>
            <ac:graphicFrameMk id="2" creationId="{9E98BF8C-2078-4A43-B733-7953105CE70F}"/>
          </ac:graphicFrameMkLst>
        </pc:graphicFrameChg>
        <pc:graphicFrameChg chg="add del mod modGraphic">
          <ac:chgData name="金 晔" userId="bacde067f4e96c0a" providerId="LiveId" clId="{35642BB8-13D4-4972-8FAD-048C4B1E9172}" dt="2021-08-15T07:35:07.601" v="120"/>
          <ac:graphicFrameMkLst>
            <pc:docMk/>
            <pc:sldMk cId="1099894779" sldId="302"/>
            <ac:graphicFrameMk id="3" creationId="{1D0494C8-E3C4-4FE4-898C-53B9135C47B5}"/>
          </ac:graphicFrameMkLst>
        </pc:graphicFrameChg>
        <pc:graphicFrameChg chg="add del mod">
          <ac:chgData name="金 晔" userId="bacde067f4e96c0a" providerId="LiveId" clId="{35642BB8-13D4-4972-8FAD-048C4B1E9172}" dt="2021-08-15T07:34:27.211" v="105"/>
          <ac:graphicFrameMkLst>
            <pc:docMk/>
            <pc:sldMk cId="1099894779" sldId="302"/>
            <ac:graphicFrameMk id="4" creationId="{FA6FAF96-D99C-4AA7-A9B5-DB1A6B0353E6}"/>
          </ac:graphicFrameMkLst>
        </pc:graphicFrameChg>
        <pc:graphicFrameChg chg="add del mod">
          <ac:chgData name="金 晔" userId="bacde067f4e96c0a" providerId="LiveId" clId="{35642BB8-13D4-4972-8FAD-048C4B1E9172}" dt="2021-08-15T07:35:04.227" v="114"/>
          <ac:graphicFrameMkLst>
            <pc:docMk/>
            <pc:sldMk cId="1099894779" sldId="302"/>
            <ac:graphicFrameMk id="5" creationId="{59352748-3F1A-42AB-8B5C-50E496015CBF}"/>
          </ac:graphicFrameMkLst>
        </pc:graphicFrameChg>
        <pc:graphicFrameChg chg="add mod modGraphic">
          <ac:chgData name="金 晔" userId="bacde067f4e96c0a" providerId="LiveId" clId="{35642BB8-13D4-4972-8FAD-048C4B1E9172}" dt="2021-08-15T08:05:21.049" v="242" actId="14100"/>
          <ac:graphicFrameMkLst>
            <pc:docMk/>
            <pc:sldMk cId="1099894779" sldId="302"/>
            <ac:graphicFrameMk id="7" creationId="{958EBAB9-EC31-475B-83C6-07E26A508220}"/>
          </ac:graphicFrameMkLst>
        </pc:graphicFrameChg>
        <pc:graphicFrameChg chg="add del mod">
          <ac:chgData name="金 晔" userId="bacde067f4e96c0a" providerId="LiveId" clId="{35642BB8-13D4-4972-8FAD-048C4B1E9172}" dt="2021-08-15T07:37:34.921" v="137"/>
          <ac:graphicFrameMkLst>
            <pc:docMk/>
            <pc:sldMk cId="1099894779" sldId="302"/>
            <ac:graphicFrameMk id="8" creationId="{BF3F44C5-B7E8-4DD5-83B9-AA9065A7F7EB}"/>
          </ac:graphicFrameMkLst>
        </pc:graphicFrameChg>
      </pc:sldChg>
      <pc:sldChg chg="addSp delSp modSp mod">
        <pc:chgData name="金 晔" userId="bacde067f4e96c0a" providerId="LiveId" clId="{35642BB8-13D4-4972-8FAD-048C4B1E9172}" dt="2021-08-15T08:24:15.465" v="277" actId="20577"/>
        <pc:sldMkLst>
          <pc:docMk/>
          <pc:sldMk cId="1026438983" sldId="303"/>
        </pc:sldMkLst>
        <pc:spChg chg="mod">
          <ac:chgData name="金 晔" userId="bacde067f4e96c0a" providerId="LiveId" clId="{35642BB8-13D4-4972-8FAD-048C4B1E9172}" dt="2021-08-15T08:24:15.465" v="277" actId="20577"/>
          <ac:spMkLst>
            <pc:docMk/>
            <pc:sldMk cId="1026438983" sldId="303"/>
            <ac:spMk id="6" creationId="{00000000-0000-0000-0000-000000000000}"/>
          </ac:spMkLst>
        </pc:spChg>
        <pc:spChg chg="add mod">
          <ac:chgData name="金 晔" userId="bacde067f4e96c0a" providerId="LiveId" clId="{35642BB8-13D4-4972-8FAD-048C4B1E9172}" dt="2021-08-14T15:41:32.302" v="59" actId="1036"/>
          <ac:spMkLst>
            <pc:docMk/>
            <pc:sldMk cId="1026438983" sldId="303"/>
            <ac:spMk id="10" creationId="{17A9C029-6A2D-44B6-ACE5-372E038FC1E0}"/>
          </ac:spMkLst>
        </pc:spChg>
        <pc:spChg chg="add mod">
          <ac:chgData name="金 晔" userId="bacde067f4e96c0a" providerId="LiveId" clId="{35642BB8-13D4-4972-8FAD-048C4B1E9172}" dt="2021-08-14T15:42:01.635" v="65" actId="164"/>
          <ac:spMkLst>
            <pc:docMk/>
            <pc:sldMk cId="1026438983" sldId="303"/>
            <ac:spMk id="11" creationId="{6D79A69C-72A9-4377-9DD7-3664AC3CDCBA}"/>
          </ac:spMkLst>
        </pc:spChg>
        <pc:grpChg chg="del">
          <ac:chgData name="金 晔" userId="bacde067f4e96c0a" providerId="LiveId" clId="{35642BB8-13D4-4972-8FAD-048C4B1E9172}" dt="2021-08-14T15:00:04.181" v="19" actId="478"/>
          <ac:grpSpMkLst>
            <pc:docMk/>
            <pc:sldMk cId="1026438983" sldId="303"/>
            <ac:grpSpMk id="2" creationId="{00000000-0000-0000-0000-000000000000}"/>
          </ac:grpSpMkLst>
        </pc:grpChg>
        <pc:grpChg chg="add mod">
          <ac:chgData name="金 晔" userId="bacde067f4e96c0a" providerId="LiveId" clId="{35642BB8-13D4-4972-8FAD-048C4B1E9172}" dt="2021-08-14T15:42:06.962" v="66" actId="1076"/>
          <ac:grpSpMkLst>
            <pc:docMk/>
            <pc:sldMk cId="1026438983" sldId="303"/>
            <ac:grpSpMk id="12" creationId="{150C582C-DA2A-4ACB-A5F9-7DA8F22595D3}"/>
          </ac:grpSpMkLst>
        </pc:grpChg>
        <pc:picChg chg="add mod ord">
          <ac:chgData name="金 晔" userId="bacde067f4e96c0a" providerId="LiveId" clId="{35642BB8-13D4-4972-8FAD-048C4B1E9172}" dt="2021-08-14T15:42:01.635" v="65" actId="164"/>
          <ac:picMkLst>
            <pc:docMk/>
            <pc:sldMk cId="1026438983" sldId="303"/>
            <ac:picMk id="4" creationId="{14FCF2B3-4ED8-4965-93AD-39E2CB64A48F}"/>
          </ac:picMkLst>
        </pc:picChg>
        <pc:picChg chg="add mod">
          <ac:chgData name="金 晔" userId="bacde067f4e96c0a" providerId="LiveId" clId="{35642BB8-13D4-4972-8FAD-048C4B1E9172}" dt="2021-08-14T15:41:22.787" v="43" actId="1076"/>
          <ac:picMkLst>
            <pc:docMk/>
            <pc:sldMk cId="1026438983" sldId="303"/>
            <ac:picMk id="7" creationId="{B35937CD-F792-4EA5-AA01-461803D5A810}"/>
          </ac:picMkLst>
        </pc:picChg>
      </pc:sldChg>
      <pc:sldChg chg="modSp add mod">
        <pc:chgData name="金 晔" userId="bacde067f4e96c0a" providerId="LiveId" clId="{35642BB8-13D4-4972-8FAD-048C4B1E9172}" dt="2021-08-14T15:42:19.124" v="67" actId="14100"/>
        <pc:sldMkLst>
          <pc:docMk/>
          <pc:sldMk cId="679745649" sldId="304"/>
        </pc:sldMkLst>
        <pc:grpChg chg="mod">
          <ac:chgData name="金 晔" userId="bacde067f4e96c0a" providerId="LiveId" clId="{35642BB8-13D4-4972-8FAD-048C4B1E9172}" dt="2021-08-14T15:42:19.124" v="67" actId="14100"/>
          <ac:grpSpMkLst>
            <pc:docMk/>
            <pc:sldMk cId="679745649" sldId="304"/>
            <ac:grpSpMk id="2" creationId="{00000000-0000-0000-0000-000000000000}"/>
          </ac:grpSpMkLst>
        </pc:grpChg>
      </pc:sldChg>
      <pc:sldChg chg="addSp delSp modSp add mod modClrScheme chgLayout">
        <pc:chgData name="金 晔" userId="bacde067f4e96c0a" providerId="LiveId" clId="{35642BB8-13D4-4972-8FAD-048C4B1E9172}" dt="2021-08-15T08:58:41.665" v="400" actId="1076"/>
        <pc:sldMkLst>
          <pc:docMk/>
          <pc:sldMk cId="1977766760" sldId="305"/>
        </pc:sldMkLst>
        <pc:spChg chg="mod">
          <ac:chgData name="金 晔" userId="bacde067f4e96c0a" providerId="LiveId" clId="{35642BB8-13D4-4972-8FAD-048C4B1E9172}" dt="2021-08-15T08:41:59.159" v="327" actId="26606"/>
          <ac:spMkLst>
            <pc:docMk/>
            <pc:sldMk cId="1977766760" sldId="305"/>
            <ac:spMk id="6" creationId="{00000000-0000-0000-0000-000000000000}"/>
          </ac:spMkLst>
        </pc:spChg>
        <pc:spChg chg="add del mod">
          <ac:chgData name="金 晔" userId="bacde067f4e96c0a" providerId="LiveId" clId="{35642BB8-13D4-4972-8FAD-048C4B1E9172}" dt="2021-08-15T08:41:59.159" v="327" actId="26606"/>
          <ac:spMkLst>
            <pc:docMk/>
            <pc:sldMk cId="1977766760" sldId="305"/>
            <ac:spMk id="11" creationId="{B5B66BA0-4EFF-43ED-9CC0-BEC3F173D487}"/>
          </ac:spMkLst>
        </pc:spChg>
        <pc:picChg chg="add mod ord">
          <ac:chgData name="金 晔" userId="bacde067f4e96c0a" providerId="LiveId" clId="{35642BB8-13D4-4972-8FAD-048C4B1E9172}" dt="2021-08-15T08:58:34.720" v="399" actId="167"/>
          <ac:picMkLst>
            <pc:docMk/>
            <pc:sldMk cId="1977766760" sldId="305"/>
            <ac:picMk id="3" creationId="{5488D240-F3C2-484E-B326-D4A245CC155C}"/>
          </ac:picMkLst>
        </pc:picChg>
        <pc:picChg chg="add del mod">
          <ac:chgData name="金 晔" userId="bacde067f4e96c0a" providerId="LiveId" clId="{35642BB8-13D4-4972-8FAD-048C4B1E9172}" dt="2021-08-15T08:51:18.670" v="347" actId="478"/>
          <ac:picMkLst>
            <pc:docMk/>
            <pc:sldMk cId="1977766760" sldId="305"/>
            <ac:picMk id="4" creationId="{F0A703EA-3C5D-4816-B250-9CA19EEBA68E}"/>
          </ac:picMkLst>
        </pc:picChg>
        <pc:picChg chg="add del mod modCrop">
          <ac:chgData name="金 晔" userId="bacde067f4e96c0a" providerId="LiveId" clId="{35642BB8-13D4-4972-8FAD-048C4B1E9172}" dt="2021-08-15T08:50:00.210" v="341" actId="478"/>
          <ac:picMkLst>
            <pc:docMk/>
            <pc:sldMk cId="1977766760" sldId="305"/>
            <ac:picMk id="5" creationId="{AC089B26-1B38-4C50-A27C-9089ABC5D875}"/>
          </ac:picMkLst>
        </pc:picChg>
        <pc:picChg chg="add del mod">
          <ac:chgData name="金 晔" userId="bacde067f4e96c0a" providerId="LiveId" clId="{35642BB8-13D4-4972-8FAD-048C4B1E9172}" dt="2021-08-15T08:58:41.665" v="400" actId="1076"/>
          <ac:picMkLst>
            <pc:docMk/>
            <pc:sldMk cId="1977766760" sldId="305"/>
            <ac:picMk id="8" creationId="{A78C057B-BDFF-44A7-81DB-2B6E01F751E6}"/>
          </ac:picMkLst>
        </pc:picChg>
        <pc:picChg chg="add mod ord">
          <ac:chgData name="金 晔" userId="bacde067f4e96c0a" providerId="LiveId" clId="{35642BB8-13D4-4972-8FAD-048C4B1E9172}" dt="2021-08-15T08:58:14.133" v="398" actId="14861"/>
          <ac:picMkLst>
            <pc:docMk/>
            <pc:sldMk cId="1977766760" sldId="305"/>
            <ac:picMk id="10" creationId="{F112E7AD-84D4-4C57-B725-64A5164088FE}"/>
          </ac:picMkLst>
        </pc:picChg>
      </pc:sldChg>
      <pc:sldChg chg="addSp modSp add mod modNotesTx">
        <pc:chgData name="金 晔" userId="bacde067f4e96c0a" providerId="LiveId" clId="{35642BB8-13D4-4972-8FAD-048C4B1E9172}" dt="2021-08-15T09:07:21.356" v="417" actId="1076"/>
        <pc:sldMkLst>
          <pc:docMk/>
          <pc:sldMk cId="3149979818" sldId="306"/>
        </pc:sldMkLst>
        <pc:spChg chg="mod">
          <ac:chgData name="金 晔" userId="bacde067f4e96c0a" providerId="LiveId" clId="{35642BB8-13D4-4972-8FAD-048C4B1E9172}" dt="2021-08-15T08:55:05.891" v="378" actId="20577"/>
          <ac:spMkLst>
            <pc:docMk/>
            <pc:sldMk cId="3149979818" sldId="306"/>
            <ac:spMk id="6" creationId="{00000000-0000-0000-0000-000000000000}"/>
          </ac:spMkLst>
        </pc:spChg>
        <pc:spChg chg="add mod">
          <ac:chgData name="金 晔" userId="bacde067f4e96c0a" providerId="LiveId" clId="{35642BB8-13D4-4972-8FAD-048C4B1E9172}" dt="2021-08-15T09:07:21.356" v="417" actId="1076"/>
          <ac:spMkLst>
            <pc:docMk/>
            <pc:sldMk cId="3149979818" sldId="306"/>
            <ac:spMk id="7" creationId="{8F05C721-8497-4781-AD0A-ECD65B96D8E5}"/>
          </ac:spMkLst>
        </pc:spChg>
        <pc:picChg chg="add mod ord">
          <ac:chgData name="金 晔" userId="bacde067f4e96c0a" providerId="LiveId" clId="{35642BB8-13D4-4972-8FAD-048C4B1E9172}" dt="2021-08-15T09:07:04.571" v="416" actId="1076"/>
          <ac:picMkLst>
            <pc:docMk/>
            <pc:sldMk cId="3149979818" sldId="306"/>
            <ac:picMk id="3" creationId="{68A0B725-1CB7-41DD-824F-26649C459F13}"/>
          </ac:picMkLst>
        </pc:picChg>
        <pc:picChg chg="add mod">
          <ac:chgData name="金 晔" userId="bacde067f4e96c0a" providerId="LiveId" clId="{35642BB8-13D4-4972-8FAD-048C4B1E9172}" dt="2021-08-15T09:06:45.694" v="412" actId="1076"/>
          <ac:picMkLst>
            <pc:docMk/>
            <pc:sldMk cId="3149979818" sldId="306"/>
            <ac:picMk id="4" creationId="{2C451A5A-A3DE-4E8C-9C7F-C290FA669446}"/>
          </ac:picMkLst>
        </pc:picChg>
        <pc:picChg chg="add mod">
          <ac:chgData name="金 晔" userId="bacde067f4e96c0a" providerId="LiveId" clId="{35642BB8-13D4-4972-8FAD-048C4B1E9172}" dt="2021-08-15T09:06:48.865" v="413" actId="1076"/>
          <ac:picMkLst>
            <pc:docMk/>
            <pc:sldMk cId="3149979818" sldId="306"/>
            <ac:picMk id="5" creationId="{398B3C0D-AFD7-48DD-9ECD-9C44D616529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07A981-184E-4857-9CEB-6066F1F126FD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C33390-6451-4873-B8A8-82EB6805CE1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8952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91334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1423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51729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78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084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0866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339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00456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3828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71894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63110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406583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010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5769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5492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279327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9650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75797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076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82245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88434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4400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133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51139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39243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743204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712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3309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99775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739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168997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373846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3852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94607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8549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4530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38242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663962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276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91041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5329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5930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89744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C33390-6451-4873-B8A8-82EB6805CE1A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293548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ECB1447-1300-4F03-A7CC-48C0A763A3B1}" type="datetimeFigureOut">
              <a:rPr lang="zh-CN" altLang="en-US" smtClean="0"/>
              <a:pPr/>
              <a:t>2021/8/20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D26-C136-4886-8C9F-598E132E7D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2536" y="-20538"/>
            <a:ext cx="3202605" cy="1080000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2411760" y="339502"/>
            <a:ext cx="36724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Security Visibility</a:t>
            </a:r>
            <a:endParaRPr lang="zh-CN" altLang="en-US" sz="28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09538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0538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3477"/>
            <a:ext cx="1479599" cy="54000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 userDrawn="1"/>
        </p:nvSpPr>
        <p:spPr>
          <a:xfrm>
            <a:off x="722313" y="3305176"/>
            <a:ext cx="7772400" cy="102155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b="1" kern="1200" cap="all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单击此处编辑母版标题样式</a:t>
            </a:r>
          </a:p>
        </p:txBody>
      </p:sp>
      <p:sp>
        <p:nvSpPr>
          <p:cNvPr id="10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1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ECB1447-1300-4F03-A7CC-48C0A763A3B1}" type="datetimeFigureOut">
              <a:rPr lang="zh-CN" altLang="en-US" smtClean="0"/>
              <a:pPr/>
              <a:t>2021/8/20</a:t>
            </a:fld>
            <a:endParaRPr lang="zh-CN" altLang="en-US" dirty="0"/>
          </a:p>
        </p:txBody>
      </p:sp>
      <p:sp>
        <p:nvSpPr>
          <p:cNvPr id="12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13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76E6D26-C136-4886-8C9F-598E132E7D76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402206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0538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CB1447-1300-4F03-A7CC-48C0A763A3B1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6E6D26-C136-4886-8C9F-598E132E7D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3477"/>
            <a:ext cx="147959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067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0538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3477"/>
            <a:ext cx="1479599" cy="540000"/>
          </a:xfrm>
          <a:prstGeom prst="rect">
            <a:avLst/>
          </a:prstGeom>
        </p:spPr>
      </p:pic>
      <p:sp>
        <p:nvSpPr>
          <p:cNvPr id="9" name="内容占位符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0" name="内容占位符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/>
                </a:solidFill>
              </a:defRPr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228391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0538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3477"/>
            <a:ext cx="1479599" cy="540000"/>
          </a:xfrm>
          <a:prstGeom prst="rect">
            <a:avLst/>
          </a:prstGeom>
        </p:spPr>
      </p:pic>
      <p:sp>
        <p:nvSpPr>
          <p:cNvPr id="12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3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4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5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16" name="日期占位符 6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</p:spPr>
        <p:txBody>
          <a:bodyPr/>
          <a:lstStyle/>
          <a:p>
            <a:fld id="{7ECB1447-1300-4F03-A7CC-48C0A763A3B1}" type="datetimeFigureOut">
              <a:rPr lang="zh-CN" altLang="en-US" smtClean="0"/>
              <a:t>2021/8/20</a:t>
            </a:fld>
            <a:endParaRPr lang="zh-CN" altLang="en-US"/>
          </a:p>
        </p:txBody>
      </p:sp>
      <p:sp>
        <p:nvSpPr>
          <p:cNvPr id="17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8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</p:spPr>
        <p:txBody>
          <a:bodyPr/>
          <a:lstStyle/>
          <a:p>
            <a:fld id="{776E6D26-C136-4886-8C9F-598E132E7D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05774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0538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3477"/>
            <a:ext cx="1479599" cy="540000"/>
          </a:xfrm>
          <a:prstGeom prst="rect">
            <a:avLst/>
          </a:prstGeom>
        </p:spPr>
      </p:pic>
      <p:sp>
        <p:nvSpPr>
          <p:cNvPr id="19" name="标题 1"/>
          <p:cNvSpPr txBox="1">
            <a:spLocks/>
          </p:cNvSpPr>
          <p:nvPr userDrawn="1"/>
        </p:nvSpPr>
        <p:spPr>
          <a:xfrm>
            <a:off x="457201" y="1131590"/>
            <a:ext cx="3008313" cy="8715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sz="2400" dirty="0">
                <a:solidFill>
                  <a:schemeClr val="tx1"/>
                </a:solidFill>
              </a:rPr>
              <a:t>单击此处编辑母版标题样式</a:t>
            </a:r>
          </a:p>
        </p:txBody>
      </p:sp>
      <p:sp>
        <p:nvSpPr>
          <p:cNvPr id="20" name="内容占位符 2"/>
          <p:cNvSpPr>
            <a:spLocks noGrp="1"/>
          </p:cNvSpPr>
          <p:nvPr>
            <p:ph idx="1"/>
          </p:nvPr>
        </p:nvSpPr>
        <p:spPr>
          <a:xfrm>
            <a:off x="3575050" y="1131591"/>
            <a:ext cx="5111750" cy="3600399"/>
          </a:xfrm>
        </p:spPr>
        <p:txBody>
          <a:bodyPr/>
          <a:lstStyle>
            <a:lvl1pPr>
              <a:lnSpc>
                <a:spcPct val="150000"/>
              </a:lnSpc>
              <a:defRPr sz="2400">
                <a:solidFill>
                  <a:schemeClr val="tx1"/>
                </a:solidFill>
              </a:defRPr>
            </a:lvl1pPr>
            <a:lvl2pPr>
              <a:lnSpc>
                <a:spcPct val="150000"/>
              </a:lnSpc>
              <a:defRPr sz="2000">
                <a:solidFill>
                  <a:schemeClr val="tx1"/>
                </a:solidFill>
              </a:defRPr>
            </a:lvl2pPr>
            <a:lvl3pPr>
              <a:lnSpc>
                <a:spcPct val="150000"/>
              </a:lnSpc>
              <a:defRPr sz="1800">
                <a:solidFill>
                  <a:schemeClr val="tx1"/>
                </a:solidFill>
              </a:defRPr>
            </a:lvl3pPr>
            <a:lvl4pPr>
              <a:lnSpc>
                <a:spcPct val="150000"/>
              </a:lnSpc>
              <a:defRPr sz="1600">
                <a:solidFill>
                  <a:schemeClr val="tx1"/>
                </a:solidFill>
              </a:defRPr>
            </a:lvl4pPr>
            <a:lvl5pPr>
              <a:lnSpc>
                <a:spcPct val="150000"/>
              </a:lnSpc>
              <a:defRPr sz="1400">
                <a:solidFill>
                  <a:schemeClr val="tx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21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2003129"/>
            <a:ext cx="3008313" cy="2728861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153928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843558"/>
            <a:ext cx="9144000" cy="4299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4808" y="-20538"/>
            <a:ext cx="8229600" cy="857250"/>
          </a:xfrm>
        </p:spPr>
        <p:txBody>
          <a:bodyPr>
            <a:normAutofit/>
          </a:bodyPr>
          <a:lstStyle>
            <a:lvl1pPr algn="l">
              <a:defRPr sz="36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123477"/>
            <a:ext cx="1479599" cy="540000"/>
          </a:xfrm>
          <a:prstGeom prst="rect">
            <a:avLst/>
          </a:prstGeom>
        </p:spPr>
      </p:pic>
      <p:sp>
        <p:nvSpPr>
          <p:cNvPr id="9" name="标题 1"/>
          <p:cNvSpPr txBox="1">
            <a:spLocks/>
          </p:cNvSpPr>
          <p:nvPr userDrawn="1"/>
        </p:nvSpPr>
        <p:spPr>
          <a:xfrm>
            <a:off x="1792288" y="4018904"/>
            <a:ext cx="5486400" cy="4250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zh-CN" altLang="en-US" dirty="0">
                <a:solidFill>
                  <a:schemeClr val="tx1"/>
                </a:solidFill>
              </a:rPr>
              <a:t>单击此处编辑母版标题样式</a:t>
            </a:r>
          </a:p>
        </p:txBody>
      </p:sp>
      <p:sp>
        <p:nvSpPr>
          <p:cNvPr id="10" name="图片占位符 2"/>
          <p:cNvSpPr>
            <a:spLocks noGrp="1"/>
          </p:cNvSpPr>
          <p:nvPr>
            <p:ph type="pic" idx="1"/>
          </p:nvPr>
        </p:nvSpPr>
        <p:spPr>
          <a:xfrm>
            <a:off x="1792288" y="925810"/>
            <a:ext cx="5486400" cy="3086100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11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515966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4524246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ECB1447-1300-4F03-A7CC-48C0A763A3B1}" type="datetimeFigureOut">
              <a:rPr lang="zh-CN" altLang="en-US" smtClean="0"/>
              <a:pPr/>
              <a:t>2021/8/20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776E6D26-C136-4886-8C9F-598E132E7D76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052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50" r:id="rId3"/>
    <p:sldLayoutId id="2147483660" r:id="rId4"/>
    <p:sldLayoutId id="2147483661" r:id="rId5"/>
    <p:sldLayoutId id="2147483662" r:id="rId6"/>
    <p:sldLayoutId id="2147483664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png"/><Relationship Id="rId4" Type="http://schemas.openxmlformats.org/officeDocument/2006/relationships/image" Target="../media/image6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3568" y="1635646"/>
            <a:ext cx="7772400" cy="1102519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The </a:t>
            </a:r>
            <a:r>
              <a:rPr lang="en-US" altLang="zh-CN" dirty="0" err="1"/>
              <a:t>keksec</a:t>
            </a:r>
            <a:r>
              <a:rPr lang="en-US" altLang="zh-CN" dirty="0"/>
              <a:t> botnets 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r>
              <a:rPr lang="en-US" altLang="zh-CN" dirty="0" smtClean="0"/>
              <a:t>we </a:t>
            </a:r>
            <a:r>
              <a:rPr lang="en-US" altLang="zh-CN" dirty="0"/>
              <a:t>observed in the past year</a:t>
            </a:r>
            <a:endParaRPr lang="zh-CN" altLang="en-US" dirty="0"/>
          </a:p>
        </p:txBody>
      </p:sp>
      <p:sp>
        <p:nvSpPr>
          <p:cNvPr id="3" name="文本框 2"/>
          <p:cNvSpPr txBox="1"/>
          <p:nvPr/>
        </p:nvSpPr>
        <p:spPr>
          <a:xfrm>
            <a:off x="3275856" y="2931790"/>
            <a:ext cx="24658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Ye </a:t>
            </a:r>
            <a:r>
              <a:rPr lang="en-US" dirty="0" err="1" smtClean="0">
                <a:solidFill>
                  <a:schemeClr val="bg1"/>
                </a:solidFill>
              </a:rPr>
              <a:t>Jin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Qihoo</a:t>
            </a:r>
            <a:r>
              <a:rPr lang="en-US" dirty="0" smtClean="0">
                <a:solidFill>
                  <a:schemeClr val="bg1"/>
                </a:solidFill>
              </a:rPr>
              <a:t> 360</a:t>
            </a:r>
          </a:p>
          <a:p>
            <a:r>
              <a:rPr lang="en-US" dirty="0" err="1" smtClean="0">
                <a:solidFill>
                  <a:schemeClr val="bg1"/>
                </a:solidFill>
              </a:rPr>
              <a:t>Lingming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Tu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err="1" smtClean="0">
                <a:solidFill>
                  <a:schemeClr val="bg1"/>
                </a:solidFill>
              </a:rPr>
              <a:t>Qihoo</a:t>
            </a:r>
            <a:r>
              <a:rPr lang="en-US" dirty="0" smtClean="0">
                <a:solidFill>
                  <a:schemeClr val="bg1"/>
                </a:solidFill>
              </a:rPr>
              <a:t> 360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906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2355726"/>
            <a:ext cx="4041363" cy="119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5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Campaigns</a:t>
            </a:r>
          </a:p>
        </p:txBody>
      </p:sp>
    </p:spTree>
    <p:extLst>
      <p:ext uri="{BB962C8B-B14F-4D97-AF65-F5344CB8AC3E}">
        <p14:creationId xmlns:p14="http://schemas.microsoft.com/office/powerpoint/2010/main" val="345163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 smtClean="0"/>
              <a:t>What we have done?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539552" y="1275606"/>
            <a:ext cx="565225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Summarize </a:t>
            </a:r>
            <a:r>
              <a:rPr lang="en-US" dirty="0" err="1"/>
              <a:t>yara</a:t>
            </a:r>
            <a:r>
              <a:rPr lang="en-US" dirty="0"/>
              <a:t> rules by analyzing the hunted samples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Scan sample database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Group and </a:t>
            </a:r>
            <a:r>
              <a:rPr lang="en-US" dirty="0" smtClean="0"/>
              <a:t>cluster </a:t>
            </a:r>
            <a:r>
              <a:rPr lang="en-US" dirty="0"/>
              <a:t>all sample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Remove false positive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 smtClean="0"/>
              <a:t>Extend sample </a:t>
            </a:r>
            <a:r>
              <a:rPr lang="en-US" dirty="0"/>
              <a:t>set through TI system</a:t>
            </a:r>
          </a:p>
          <a:p>
            <a:endParaRPr 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3999771" y="2211710"/>
            <a:ext cx="5144229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23 exploits</a:t>
            </a:r>
            <a:endParaRPr lang="en-US" b="1" dirty="0">
              <a:solidFill>
                <a:srgbClr val="FF0000"/>
              </a:solidFill>
            </a:endParaRP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5564 samples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FF0000"/>
                </a:solidFill>
              </a:rPr>
              <a:t>3 malware families (ignoring variant classification)</a:t>
            </a:r>
          </a:p>
        </p:txBody>
      </p:sp>
    </p:spTree>
    <p:extLst>
      <p:ext uri="{BB962C8B-B14F-4D97-AF65-F5344CB8AC3E}">
        <p14:creationId xmlns:p14="http://schemas.microsoft.com/office/powerpoint/2010/main" val="147853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 smtClean="0"/>
              <a:t>Attack stats</a:t>
            </a:r>
            <a:endParaRPr lang="zh-CN" altLang="en-US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275606"/>
            <a:ext cx="9057936" cy="2592288"/>
          </a:xfrm>
          <a:prstGeom prst="rect">
            <a:avLst/>
          </a:prstGeom>
        </p:spPr>
      </p:pic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xmlns="" id="{280D9299-5916-454D-AC77-4C6825779A34}"/>
              </a:ext>
            </a:extLst>
          </p:cNvPr>
          <p:cNvCxnSpPr/>
          <p:nvPr/>
        </p:nvCxnSpPr>
        <p:spPr>
          <a:xfrm>
            <a:off x="5705210" y="915566"/>
            <a:ext cx="0" cy="324036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" name="左大括号 4"/>
          <p:cNvSpPr/>
          <p:nvPr/>
        </p:nvSpPr>
        <p:spPr>
          <a:xfrm rot="16200000">
            <a:off x="4319972" y="2929066"/>
            <a:ext cx="216024" cy="2304256"/>
          </a:xfrm>
          <a:prstGeom prst="leftBrace">
            <a:avLst>
              <a:gd name="adj1" fmla="val 554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左大括号 6"/>
          <p:cNvSpPr/>
          <p:nvPr/>
        </p:nvSpPr>
        <p:spPr>
          <a:xfrm rot="16200000">
            <a:off x="7289386" y="2514104"/>
            <a:ext cx="216024" cy="3134179"/>
          </a:xfrm>
          <a:prstGeom prst="leftBrace">
            <a:avLst>
              <a:gd name="adj1" fmla="val 554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/>
          <p:cNvSpPr txBox="1"/>
          <p:nvPr/>
        </p:nvSpPr>
        <p:spPr>
          <a:xfrm>
            <a:off x="3660241" y="4227934"/>
            <a:ext cx="1647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 2020/12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588224" y="4227934"/>
            <a:ext cx="1453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From  2021/1</a:t>
            </a:r>
          </a:p>
        </p:txBody>
      </p:sp>
    </p:spTree>
    <p:extLst>
      <p:ext uri="{BB962C8B-B14F-4D97-AF65-F5344CB8AC3E}">
        <p14:creationId xmlns:p14="http://schemas.microsoft.com/office/powerpoint/2010/main" val="3063852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2355726"/>
            <a:ext cx="2941831" cy="119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5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Exploits</a:t>
            </a:r>
          </a:p>
        </p:txBody>
      </p:sp>
    </p:spTree>
    <p:extLst>
      <p:ext uri="{BB962C8B-B14F-4D97-AF65-F5344CB8AC3E}">
        <p14:creationId xmlns:p14="http://schemas.microsoft.com/office/powerpoint/2010/main" val="2124253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14808" y="-20538"/>
            <a:ext cx="8229600" cy="857250"/>
          </a:xfrm>
        </p:spPr>
        <p:txBody>
          <a:bodyPr anchor="ctr">
            <a:normAutofit/>
          </a:bodyPr>
          <a:lstStyle/>
          <a:p>
            <a:r>
              <a:rPr lang="en-US" altLang="zh-CN"/>
              <a:t>Exploit stats</a:t>
            </a:r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xmlns="" id="{958EBAB9-EC31-475B-83C6-07E26A5082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232950"/>
              </p:ext>
            </p:extLst>
          </p:nvPr>
        </p:nvGraphicFramePr>
        <p:xfrm>
          <a:off x="323528" y="987574"/>
          <a:ext cx="5256585" cy="4104447"/>
        </p:xfrm>
        <a:graphic>
          <a:graphicData uri="http://schemas.openxmlformats.org/drawingml/2006/table">
            <a:tbl>
              <a:tblPr firstRow="1" firstCol="1" bandRow="1"/>
              <a:tblGrid>
                <a:gridCol w="337094">
                  <a:extLst>
                    <a:ext uri="{9D8B030D-6E8A-4147-A177-3AD203B41FA5}">
                      <a16:colId xmlns:a16="http://schemas.microsoft.com/office/drawing/2014/main" xmlns="" val="1619871384"/>
                    </a:ext>
                  </a:extLst>
                </a:gridCol>
                <a:gridCol w="720430">
                  <a:extLst>
                    <a:ext uri="{9D8B030D-6E8A-4147-A177-3AD203B41FA5}">
                      <a16:colId xmlns:a16="http://schemas.microsoft.com/office/drawing/2014/main" xmlns="" val="364094018"/>
                    </a:ext>
                  </a:extLst>
                </a:gridCol>
                <a:gridCol w="960776">
                  <a:extLst>
                    <a:ext uri="{9D8B030D-6E8A-4147-A177-3AD203B41FA5}">
                      <a16:colId xmlns:a16="http://schemas.microsoft.com/office/drawing/2014/main" xmlns="" val="3730674120"/>
                    </a:ext>
                  </a:extLst>
                </a:gridCol>
                <a:gridCol w="801053">
                  <a:extLst>
                    <a:ext uri="{9D8B030D-6E8A-4147-A177-3AD203B41FA5}">
                      <a16:colId xmlns:a16="http://schemas.microsoft.com/office/drawing/2014/main" xmlns="" val="2537451803"/>
                    </a:ext>
                  </a:extLst>
                </a:gridCol>
                <a:gridCol w="1832411">
                  <a:extLst>
                    <a:ext uri="{9D8B030D-6E8A-4147-A177-3AD203B41FA5}">
                      <a16:colId xmlns:a16="http://schemas.microsoft.com/office/drawing/2014/main" xmlns="" val="3954911596"/>
                    </a:ext>
                  </a:extLst>
                </a:gridCol>
                <a:gridCol w="604821">
                  <a:extLst>
                    <a:ext uri="{9D8B030D-6E8A-4147-A177-3AD203B41FA5}">
                      <a16:colId xmlns:a16="http://schemas.microsoft.com/office/drawing/2014/main" xmlns="" val="1948066501"/>
                    </a:ext>
                  </a:extLst>
                </a:gridCol>
              </a:tblGrid>
              <a:tr h="198564"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8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First seen 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Exploit(CVE)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Exposure time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Target Device/SoftWare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1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Family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12190375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2020.8.26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Realtek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Tsunami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39591566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2020.9.3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Realtek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5883272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3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2020.9.20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Huawei_Router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84319156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4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2020.9.25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Avtech_Camera_RCE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709194986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5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2020.10.21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ThinkPHP_RCE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52375156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6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2020.11.2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JAWS_DVR_RCE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42147845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2020.11.11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ZTE_Router_RCE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154726338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8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2020.11.19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yarn_api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12801158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9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2020.11.19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Avtech_IP_Camera_ACI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06304990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10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2020.11.24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Zyxel_VIEWLOG_RCE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8596487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2020.11.26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ZeroShell_Kerbynet_RCE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2860172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12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2021.1.8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CVE-2020-7961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2020.7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Liferay Portal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8846974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13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2021.1.8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CVE-2020-35665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2020.12.23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 dirty="0" err="1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TerraMaster</a:t>
                      </a:r>
                      <a:r>
                        <a:rPr lang="en-US" sz="6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611310286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14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2021.1.8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CVE-2021-3007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2021.1.3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Zend Framework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55483456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15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2021.3.10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WebLogic RCE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8970753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16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2021.3.20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CVE-2021-21972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2021.2.27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 dirty="0" err="1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VMware_vCenterServer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859876271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17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2021.3.23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SonicWALL_XMLRPC_settimeconfig_RCE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2664659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18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2021.4.26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F5_iControl_mgmt_RCE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Gafgyt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31734217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19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2021.5.1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VestaCP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54854099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2021.5.1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SCO Openserver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62224873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2021.5.1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Genexis PLATINUM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4078076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22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2021.5.1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OTRS 6.0.1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9233479"/>
                  </a:ext>
                </a:extLst>
              </a:tr>
              <a:tr h="169821"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23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2021.5.1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600" b="0" i="0" u="none" strike="noStrike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Unknown (Nrdh.php)</a:t>
                      </a:r>
                      <a:endParaRPr lang="en-US" altLang="zh-CN" sz="13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700" b="0" i="0" u="none" strike="noStrike" dirty="0">
                          <a:effectLst/>
                          <a:latin typeface="Calibri" panose="020F0502020204030204" pitchFamily="34" charset="0"/>
                          <a:ea typeface="等线" panose="02010600030101010101" pitchFamily="2" charset="-122"/>
                          <a:cs typeface="Times New Roman" panose="02020603050405020304" pitchFamily="18" charset="0"/>
                        </a:rPr>
                        <a:t>Necro</a:t>
                      </a:r>
                      <a:endParaRPr lang="en-US" altLang="zh-CN" sz="13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9944" marR="49944" marT="6937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7816173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989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547664" y="2355726"/>
            <a:ext cx="6133217" cy="119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5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Malware analysis</a:t>
            </a:r>
          </a:p>
        </p:txBody>
      </p:sp>
    </p:spTree>
    <p:extLst>
      <p:ext uri="{BB962C8B-B14F-4D97-AF65-F5344CB8AC3E}">
        <p14:creationId xmlns:p14="http://schemas.microsoft.com/office/powerpoint/2010/main" val="377250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Families</a:t>
            </a:r>
            <a:endParaRPr lang="zh-CN" altLang="en-US" dirty="0"/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302B5101-CBB4-42DD-9B4A-F6C21D74D88A}"/>
              </a:ext>
            </a:extLst>
          </p:cNvPr>
          <p:cNvSpPr txBox="1"/>
          <p:nvPr/>
        </p:nvSpPr>
        <p:spPr>
          <a:xfrm>
            <a:off x="395536" y="1203598"/>
            <a:ext cx="777686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Linux based: </a:t>
            </a:r>
            <a:r>
              <a:rPr lang="en-US" altLang="zh-CN" sz="1800" b="1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Tsunami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(Capsaicin, Ziggy), </a:t>
            </a:r>
            <a:r>
              <a:rPr lang="en-US" altLang="zh-CN" sz="1800" b="1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Gafgyt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18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LULzbOT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, Oreo, </a:t>
            </a:r>
            <a:r>
              <a:rPr lang="en-US" altLang="zh-CN" sz="18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Gafgyt_tor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)</a:t>
            </a:r>
            <a:endParaRPr lang="zh-CN" altLang="zh-CN" sz="18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Windows based: </a:t>
            </a:r>
            <a:r>
              <a:rPr lang="en-US" altLang="zh-CN" sz="1800" b="1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DarkIRC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18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AutoIt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packed), </a:t>
            </a:r>
            <a:r>
              <a:rPr lang="en-US" altLang="zh-CN" sz="1800" b="1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DarkHTTP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(</a:t>
            </a:r>
            <a:r>
              <a:rPr lang="en-US" altLang="zh-CN" sz="1800" dirty="0" err="1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AutoIt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packed)</a:t>
            </a:r>
            <a:endParaRPr lang="zh-CN" altLang="zh-CN" sz="18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Developed in Python to target dual systems: </a:t>
            </a:r>
            <a:r>
              <a:rPr lang="en-US" altLang="zh-CN" sz="1800" b="1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Necro</a:t>
            </a:r>
            <a:endParaRPr lang="en-US" altLang="zh-CN" dirty="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Developed in JavaScript to target Browser: </a:t>
            </a:r>
            <a:r>
              <a:rPr lang="en-US" altLang="zh-CN" sz="1800" b="1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Cloud9</a:t>
            </a: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zh-CN" sz="1800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8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From open-sourced projects: </a:t>
            </a:r>
            <a:r>
              <a:rPr lang="en-US" altLang="zh-CN" sz="1800" b="1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Rootkit, Miner</a:t>
            </a:r>
            <a:endParaRPr lang="zh-CN" altLang="zh-CN" sz="1800" b="1" dirty="0">
              <a:ln>
                <a:noFill/>
              </a:ln>
              <a:solidFill>
                <a:srgbClr val="000000"/>
              </a:solidFill>
              <a:effectLst/>
              <a:latin typeface="Helvetica Neue"/>
              <a:ea typeface="Arial Unicode MS"/>
              <a:cs typeface="Arial Unicode M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D33E60A-9ED6-4E47-9968-E58E9F001965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651870"/>
            <a:ext cx="5722620" cy="7810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09542E21-00AE-4EFA-8DAA-84B8225A8B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536" y="2859782"/>
            <a:ext cx="4176464" cy="205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8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Scanner - telnet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A93C1DA-23D1-4ABB-899F-AE5FB5B5262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44" y="987574"/>
            <a:ext cx="5502983" cy="28803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023DE356-4EDA-4466-A539-1D4831CEDBF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915566"/>
            <a:ext cx="2808312" cy="4104456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5F171D37-E1A4-404E-9760-5DF436636AB6}"/>
              </a:ext>
            </a:extLst>
          </p:cNvPr>
          <p:cNvGrpSpPr/>
          <p:nvPr/>
        </p:nvGrpSpPr>
        <p:grpSpPr>
          <a:xfrm>
            <a:off x="198413" y="901112"/>
            <a:ext cx="4032448" cy="4175239"/>
            <a:chOff x="221144" y="4037930"/>
            <a:chExt cx="4256904" cy="439126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EB57546A-A92A-448A-B110-F5B8267895E3}"/>
                </a:ext>
              </a:extLst>
            </p:cNvPr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1144" y="4037930"/>
              <a:ext cx="4217035" cy="2108200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2B35FAB2-8EB1-4608-99C8-D19687FAE450}"/>
                </a:ext>
              </a:extLst>
            </p:cNvPr>
            <p:cNvPicPr/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4183" y="6244158"/>
              <a:ext cx="4253865" cy="2185035"/>
            </a:xfrm>
            <a:prstGeom prst="rect">
              <a:avLst/>
            </a:prstGeom>
          </p:spPr>
        </p:pic>
      </p:grpSp>
      <p:cxnSp>
        <p:nvCxnSpPr>
          <p:cNvPr id="9" name="直接箭头连接符 8">
            <a:extLst>
              <a:ext uri="{FF2B5EF4-FFF2-40B4-BE49-F238E27FC236}">
                <a16:creationId xmlns:a16="http://schemas.microsoft.com/office/drawing/2014/main" xmlns="" id="{ED6C63D5-8947-48C1-A889-22C5F6515890}"/>
              </a:ext>
            </a:extLst>
          </p:cNvPr>
          <p:cNvCxnSpPr>
            <a:cxnSpLocks/>
          </p:cNvCxnSpPr>
          <p:nvPr/>
        </p:nvCxnSpPr>
        <p:spPr>
          <a:xfrm>
            <a:off x="1835696" y="2499742"/>
            <a:ext cx="3456384" cy="1944216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894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488D240-F3C2-484E-B326-D4A245CC155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5606"/>
            <a:ext cx="4324985" cy="17329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 descr="文本&#10;&#10;描述已自动生成">
            <a:extLst>
              <a:ext uri="{FF2B5EF4-FFF2-40B4-BE49-F238E27FC236}">
                <a16:creationId xmlns:a16="http://schemas.microsoft.com/office/drawing/2014/main" xmlns="" id="{F112E7AD-84D4-4C57-B725-64A5164088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944" y="2434917"/>
            <a:ext cx="4700622" cy="337663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Scanner - </a:t>
            </a:r>
            <a:r>
              <a:rPr lang="en-US" altLang="zh-CN" dirty="0" err="1"/>
              <a:t>ssh</a:t>
            </a:r>
            <a:endParaRPr lang="zh-CN" altLang="en-US" dirty="0"/>
          </a:p>
        </p:txBody>
      </p:sp>
      <p:pic>
        <p:nvPicPr>
          <p:cNvPr id="8" name="图片 7" descr="文本&#10;&#10;描述已自动生成">
            <a:extLst>
              <a:ext uri="{FF2B5EF4-FFF2-40B4-BE49-F238E27FC236}">
                <a16:creationId xmlns:a16="http://schemas.microsoft.com/office/drawing/2014/main" xmlns="" id="{A78C057B-BDFF-44A7-81DB-2B6E01F75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7944" y="1059582"/>
            <a:ext cx="4700622" cy="17002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539552" y="3579862"/>
            <a:ext cx="29858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Only </a:t>
            </a:r>
            <a:r>
              <a:rPr lang="en-US" dirty="0" err="1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Necro</a:t>
            </a: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supports </a:t>
            </a: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SSH scan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776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Scanner - exploit</a:t>
            </a:r>
            <a:endParaRPr lang="zh-CN" altLang="en-US" dirty="0"/>
          </a:p>
        </p:txBody>
      </p:sp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xmlns="" id="{2C451A5A-A3DE-4E8C-9C7F-C290FA66944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367241"/>
            <a:ext cx="8101408" cy="24482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图片 4" descr="文本&#10;&#10;描述已自动生成">
            <a:extLst>
              <a:ext uri="{FF2B5EF4-FFF2-40B4-BE49-F238E27FC236}">
                <a16:creationId xmlns:a16="http://schemas.microsoft.com/office/drawing/2014/main" xmlns="" id="{398B3C0D-AFD7-48DD-9ECD-9C44D6165297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537" y="3570698"/>
            <a:ext cx="5390515" cy="160083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8F05C721-8497-4781-AD0A-ECD65B96D8E5}"/>
              </a:ext>
            </a:extLst>
          </p:cNvPr>
          <p:cNvSpPr txBox="1"/>
          <p:nvPr/>
        </p:nvSpPr>
        <p:spPr>
          <a:xfrm>
            <a:off x="251520" y="1150122"/>
            <a:ext cx="68225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+mj-lt"/>
              <a:buAutoNum type="arabicPeriod"/>
            </a:pPr>
            <a:r>
              <a:rPr lang="en-US" altLang="zh-CN" sz="1800" dirty="0" err="1">
                <a:ln>
                  <a:noFill/>
                </a:ln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TerraMaster</a:t>
            </a:r>
            <a:r>
              <a:rPr lang="en-US" altLang="zh-CN" sz="1800" dirty="0">
                <a:ln>
                  <a:noFill/>
                </a:ln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RCE - CVE-2020-28188</a:t>
            </a:r>
            <a:endParaRPr lang="zh-CN" altLang="zh-CN" sz="1800" dirty="0">
              <a:ln>
                <a:noFill/>
              </a:ln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zh-CN" sz="1800" dirty="0">
                <a:ln>
                  <a:noFill/>
                </a:ln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VMware vCenter Serve RCE - CVE-2021-21972</a:t>
            </a:r>
            <a:endParaRPr lang="zh-CN" altLang="zh-CN" sz="1800" dirty="0">
              <a:ln>
                <a:noFill/>
              </a:ln>
              <a:effectLst/>
              <a:latin typeface="Helvetica Neue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altLang="zh-CN" sz="1800" dirty="0">
                <a:ln>
                  <a:noFill/>
                </a:ln>
                <a:effectLst/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WebLogic RCE (CVE-2020-14882)</a:t>
            </a:r>
            <a:endParaRPr lang="zh-CN" altLang="zh-CN" sz="1800" dirty="0">
              <a:ln>
                <a:noFill/>
              </a:ln>
              <a:effectLst/>
              <a:latin typeface="Helvetica Neue"/>
              <a:ea typeface="Arial Unicode MS"/>
              <a:cs typeface="Arial Unicode MS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A0B725-1CB7-41DD-824F-26649C459F13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1920" y="1779662"/>
            <a:ext cx="5478145" cy="7442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9979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1944216" cy="857250"/>
          </a:xfrm>
        </p:spPr>
        <p:txBody>
          <a:bodyPr/>
          <a:lstStyle/>
          <a:p>
            <a:r>
              <a:rPr lang="en-US" altLang="zh-CN" dirty="0"/>
              <a:t>Outline</a:t>
            </a:r>
            <a:endParaRPr lang="zh-CN" altLang="en-US" dirty="0"/>
          </a:p>
        </p:txBody>
      </p:sp>
      <p:sp>
        <p:nvSpPr>
          <p:cNvPr id="37" name="文本框 3">
            <a:extLst>
              <a:ext uri="{FF2B5EF4-FFF2-40B4-BE49-F238E27FC236}">
                <a16:creationId xmlns:a16="http://schemas.microsoft.com/office/drawing/2014/main" xmlns="" id="{AAA65534-3A64-3D4C-83AA-533EC29BFDC1}"/>
              </a:ext>
            </a:extLst>
          </p:cNvPr>
          <p:cNvSpPr txBox="1"/>
          <p:nvPr/>
        </p:nvSpPr>
        <p:spPr>
          <a:xfrm>
            <a:off x="512285" y="405953"/>
            <a:ext cx="138564" cy="284693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endParaRPr kumimoji="1"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文本框 14">
            <a:extLst>
              <a:ext uri="{FF2B5EF4-FFF2-40B4-BE49-F238E27FC236}">
                <a16:creationId xmlns:a16="http://schemas.microsoft.com/office/drawing/2014/main" xmlns="" id="{9A3CFB48-DE98-D742-9B96-EBBE2D1A94F4}"/>
              </a:ext>
            </a:extLst>
          </p:cNvPr>
          <p:cNvSpPr txBox="1"/>
          <p:nvPr/>
        </p:nvSpPr>
        <p:spPr>
          <a:xfrm>
            <a:off x="678788" y="1347614"/>
            <a:ext cx="5981444" cy="369331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Campaigns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Exploits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Malware analysis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en-US" altLang="zh-CN" sz="2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Operations</a:t>
            </a:r>
          </a:p>
          <a:p>
            <a:pPr>
              <a:defRPr/>
            </a:pPr>
            <a:endParaRPr lang="en-US" altLang="zh-CN" sz="1800" b="1" dirty="0">
              <a:solidFill>
                <a:srgbClr val="CA68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en-US" altLang="zh-CN" b="1" dirty="0">
              <a:solidFill>
                <a:srgbClr val="CA68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endParaRPr lang="zh-CN" altLang="en-US" sz="1800" b="1" dirty="0">
              <a:solidFill>
                <a:srgbClr val="CA6827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3222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Sniffer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95536" y="1203598"/>
            <a:ext cx="5172075" cy="2618105"/>
            <a:chOff x="395536" y="1203598"/>
            <a:chExt cx="5172075" cy="261810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64DC118B-71F3-4FFE-B30C-B3F2D92AEBE2}"/>
                </a:ext>
              </a:extLst>
            </p:cNvPr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203598"/>
              <a:ext cx="5172075" cy="2618105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2555776" y="1347614"/>
              <a:ext cx="20882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Check ports to sniff</a:t>
              </a:r>
            </a:p>
          </p:txBody>
        </p:sp>
      </p:grpSp>
      <p:pic>
        <p:nvPicPr>
          <p:cNvPr id="4" name="图片 3" descr="文本&#10;&#10;描述已自动生成">
            <a:extLst>
              <a:ext uri="{FF2B5EF4-FFF2-40B4-BE49-F238E27FC236}">
                <a16:creationId xmlns:a16="http://schemas.microsoft.com/office/drawing/2014/main" xmlns="" id="{A0C17821-8A36-4258-BAD7-023DA66B20BF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843558"/>
            <a:ext cx="5695950" cy="5240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179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Disguiser </a:t>
            </a:r>
            <a:r>
              <a:rPr lang="en-US" altLang="zh-CN" dirty="0" smtClean="0"/>
              <a:t>process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419622"/>
            <a:ext cx="2160240" cy="504056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571750"/>
            <a:ext cx="6435725" cy="184467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1520" y="978282"/>
            <a:ext cx="2235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Change process name</a:t>
            </a:r>
          </a:p>
        </p:txBody>
      </p:sp>
      <p:sp>
        <p:nvSpPr>
          <p:cNvPr id="5" name="矩形 4"/>
          <p:cNvSpPr/>
          <p:nvPr/>
        </p:nvSpPr>
        <p:spPr>
          <a:xfrm>
            <a:off x="251520" y="2227487"/>
            <a:ext cx="24518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Use rootkit hide process</a:t>
            </a:r>
          </a:p>
        </p:txBody>
      </p:sp>
    </p:spTree>
    <p:extLst>
      <p:ext uri="{BB962C8B-B14F-4D97-AF65-F5344CB8AC3E}">
        <p14:creationId xmlns:p14="http://schemas.microsoft.com/office/powerpoint/2010/main" val="1767831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Process </a:t>
            </a:r>
            <a:r>
              <a:rPr lang="en-US" altLang="zh-CN" dirty="0" smtClean="0"/>
              <a:t>injection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7574"/>
            <a:ext cx="5472608" cy="4013458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5940152" y="1275606"/>
            <a:ext cx="295232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/>
              <a:t>Based on GitHub open-source project RDI 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Uses process injection to load the rootkit </a:t>
            </a:r>
          </a:p>
        </p:txBody>
      </p:sp>
    </p:spTree>
    <p:extLst>
      <p:ext uri="{BB962C8B-B14F-4D97-AF65-F5344CB8AC3E}">
        <p14:creationId xmlns:p14="http://schemas.microsoft.com/office/powerpoint/2010/main" val="2964896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DGA</a:t>
            </a:r>
            <a:endParaRPr lang="zh-CN" altLang="en-US" dirty="0"/>
          </a:p>
        </p:txBody>
      </p:sp>
      <p:pic>
        <p:nvPicPr>
          <p:cNvPr id="4" name="图片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003798"/>
            <a:ext cx="5565775" cy="20593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矩形 1"/>
          <p:cNvSpPr/>
          <p:nvPr/>
        </p:nvSpPr>
        <p:spPr>
          <a:xfrm>
            <a:off x="251520" y="1382454"/>
            <a:ext cx="331236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Random string + </a:t>
            </a:r>
            <a:r>
              <a:rPr lang="en-US" sz="1600" dirty="0" smtClean="0"/>
              <a:t> </a:t>
            </a:r>
            <a:r>
              <a:rPr lang="en-US" sz="1600" dirty="0"/>
              <a:t>“.xyz". </a:t>
            </a:r>
            <a:endParaRPr lang="en-US" sz="16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sz="16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sz="16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Random string </a:t>
            </a:r>
            <a:r>
              <a:rPr lang="en-US" altLang="zh-CN" sz="16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+ </a:t>
            </a:r>
            <a:r>
              <a:rPr lang="en-US" sz="1600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DDNS</a:t>
            </a:r>
            <a:endParaRPr lang="en-US" sz="1600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140" y="915566"/>
            <a:ext cx="5483860" cy="27749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05901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Tor - Gafgyt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31590"/>
            <a:ext cx="2736303" cy="1440160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125743"/>
            <a:ext cx="3888432" cy="2304256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78" y="3712185"/>
            <a:ext cx="5279390" cy="659765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395536" y="2643758"/>
            <a:ext cx="421102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Tor proxy is used to talk to C2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Randomly selecting one from the list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/>
              <a:t>Connection to onion C2 will be established </a:t>
            </a:r>
            <a:r>
              <a:rPr lang="en-US" sz="16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79923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Tor - Necro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59582"/>
            <a:ext cx="5568950" cy="362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53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Packer - UPX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944" y="3147814"/>
            <a:ext cx="4320480" cy="1681566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51520" y="1275606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Most of the Gafgyt and Tsunami samples are </a:t>
            </a:r>
            <a:r>
              <a:rPr lang="en-US" b="1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not</a:t>
            </a: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packed and </a:t>
            </a:r>
            <a:r>
              <a:rPr lang="en-US" b="1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not</a:t>
            </a: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stripped.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 few of the packed samples use the standard UPX shell, which can be </a:t>
            </a:r>
            <a:r>
              <a:rPr lang="en-US" altLang="zh-CN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directly </a:t>
            </a:r>
            <a:r>
              <a:rPr lang="en-US" dirty="0" smtClean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removed with </a:t>
            </a: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open source tools. </a:t>
            </a:r>
            <a:endParaRPr 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239" y="1059582"/>
            <a:ext cx="3402185" cy="1719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348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Obfuscation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4283968" y="1203598"/>
            <a:ext cx="4176464" cy="1728191"/>
            <a:chOff x="323528" y="1275606"/>
            <a:chExt cx="4176464" cy="1728191"/>
          </a:xfrm>
        </p:grpSpPr>
        <p:pic>
          <p:nvPicPr>
            <p:cNvPr id="3" name="图片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3528" y="1275606"/>
              <a:ext cx="2160240" cy="217934"/>
            </a:xfrm>
            <a:prstGeom prst="rect">
              <a:avLst/>
            </a:prstGeom>
          </p:spPr>
        </p:pic>
        <p:pic>
          <p:nvPicPr>
            <p:cNvPr id="4" name="图片 3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563638"/>
              <a:ext cx="4104456" cy="1440159"/>
            </a:xfrm>
            <a:prstGeom prst="rect">
              <a:avLst/>
            </a:prstGeom>
          </p:spPr>
        </p:pic>
      </p:grpSp>
      <p:pic>
        <p:nvPicPr>
          <p:cNvPr id="5" name="图片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480" y="3857353"/>
            <a:ext cx="4608512" cy="800993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243896" y="1565378"/>
            <a:ext cx="396044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 err="1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Gafgyt</a:t>
            </a:r>
            <a:r>
              <a:rPr lang="en-US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and Tsunami encrypt sensitive strings with a simple mapping algorithm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Necro</a:t>
            </a:r>
            <a:r>
              <a:rPr lang="en-US" dirty="0"/>
              <a:t> protects the string by character substitution and </a:t>
            </a:r>
            <a:r>
              <a:rPr lang="en-US" dirty="0" smtClean="0"/>
              <a:t>zip </a:t>
            </a:r>
            <a:r>
              <a:rPr lang="en-US" dirty="0"/>
              <a:t>compression. </a:t>
            </a:r>
          </a:p>
        </p:txBody>
      </p:sp>
      <p:sp>
        <p:nvSpPr>
          <p:cNvPr id="8" name="矩形 7"/>
          <p:cNvSpPr/>
          <p:nvPr/>
        </p:nvSpPr>
        <p:spPr>
          <a:xfrm>
            <a:off x="4303198" y="3048017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'%q*KC)&amp;F98fsr2to4b3yi_:wB&gt;z=;k? “EAZ7.D-md&lt;ex5U~h,j|$v6c1ga+p@un0'</a:t>
            </a:r>
          </a:p>
        </p:txBody>
      </p:sp>
    </p:spTree>
    <p:extLst>
      <p:ext uri="{BB962C8B-B14F-4D97-AF65-F5344CB8AC3E}">
        <p14:creationId xmlns:p14="http://schemas.microsoft.com/office/powerpoint/2010/main" val="37068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Polymorphic python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949" y="2211710"/>
            <a:ext cx="5828030" cy="248031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1520" y="1059582"/>
            <a:ext cx="864096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8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The old version uses a random string to replace a predefined key object names.</a:t>
            </a:r>
          </a:p>
          <a:p>
            <a:pPr marL="342900" indent="-342900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Calibri" panose="020F0502020204030204" pitchFamily="34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+mj-lt"/>
              <a:buAutoNum type="arabicPeriod"/>
            </a:pPr>
            <a:endParaRPr lang="en-US" sz="28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546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Polymorphic python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4932040" y="1707654"/>
            <a:ext cx="40324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2400" dirty="0"/>
              <a:t>The new version uses python's AST library to dynamically traverse and replace the global objects with random strings. </a:t>
            </a:r>
            <a:endParaRPr lang="en-US" sz="24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5" name="图片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435"/>
          <a:stretch/>
        </p:blipFill>
        <p:spPr>
          <a:xfrm>
            <a:off x="107504" y="987574"/>
            <a:ext cx="460851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12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2355726"/>
            <a:ext cx="4381520" cy="119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5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101060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C2 Protocol - </a:t>
            </a:r>
            <a:r>
              <a:rPr lang="en-US" altLang="zh-CN" dirty="0" err="1"/>
              <a:t>Gafgyt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622" y="1275606"/>
            <a:ext cx="4097850" cy="2808312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792484" y="1642666"/>
            <a:ext cx="1671105" cy="2232248"/>
            <a:chOff x="5390411" y="1642666"/>
            <a:chExt cx="1671105" cy="2232248"/>
          </a:xfrm>
        </p:grpSpPr>
        <p:sp>
          <p:nvSpPr>
            <p:cNvPr id="2" name="右大括号 1"/>
            <p:cNvSpPr/>
            <p:nvPr/>
          </p:nvSpPr>
          <p:spPr>
            <a:xfrm>
              <a:off x="5390411" y="1642666"/>
              <a:ext cx="360040" cy="2232248"/>
            </a:xfrm>
            <a:prstGeom prst="rightBrace">
              <a:avLst>
                <a:gd name="adj1" fmla="val 35336"/>
                <a:gd name="adj2" fmla="val 49294"/>
              </a:avLst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矩形 3"/>
            <p:cNvSpPr/>
            <p:nvPr/>
          </p:nvSpPr>
          <p:spPr>
            <a:xfrm>
              <a:off x="5750451" y="2435625"/>
              <a:ext cx="131106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/>
                <a:t>Decoded </a:t>
              </a:r>
            </a:p>
            <a:p>
              <a:r>
                <a:rPr lang="en-US" dirty="0"/>
                <a:t>Gafgyt CMD</a:t>
              </a:r>
            </a:p>
          </p:txBody>
        </p:sp>
      </p:grpSp>
      <p:sp>
        <p:nvSpPr>
          <p:cNvPr id="7" name="右大括号 6"/>
          <p:cNvSpPr/>
          <p:nvPr/>
        </p:nvSpPr>
        <p:spPr>
          <a:xfrm flipH="1">
            <a:off x="2190130" y="1642666"/>
            <a:ext cx="216024" cy="2232248"/>
          </a:xfrm>
          <a:prstGeom prst="rightBrace">
            <a:avLst>
              <a:gd name="adj1" fmla="val 35336"/>
              <a:gd name="adj2" fmla="val 49576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矩形 7"/>
          <p:cNvSpPr/>
          <p:nvPr/>
        </p:nvSpPr>
        <p:spPr>
          <a:xfrm>
            <a:off x="156850" y="2435624"/>
            <a:ext cx="213488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Decode CMD before </a:t>
            </a:r>
          </a:p>
          <a:p>
            <a:r>
              <a:rPr lang="en-US" dirty="0"/>
              <a:t>parse received data</a:t>
            </a:r>
          </a:p>
        </p:txBody>
      </p:sp>
    </p:spTree>
    <p:extLst>
      <p:ext uri="{BB962C8B-B14F-4D97-AF65-F5344CB8AC3E}">
        <p14:creationId xmlns:p14="http://schemas.microsoft.com/office/powerpoint/2010/main" val="78992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C2 Protocol - IRC</a:t>
            </a:r>
            <a:endParaRPr lang="zh-CN" altLang="en-US" dirty="0"/>
          </a:p>
        </p:txBody>
      </p:sp>
      <p:grpSp>
        <p:nvGrpSpPr>
          <p:cNvPr id="13" name="组合 12"/>
          <p:cNvGrpSpPr/>
          <p:nvPr/>
        </p:nvGrpSpPr>
        <p:grpSpPr>
          <a:xfrm>
            <a:off x="323528" y="1131590"/>
            <a:ext cx="4651443" cy="3235609"/>
            <a:chOff x="323528" y="1131590"/>
            <a:chExt cx="4651443" cy="3235609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1131590"/>
              <a:ext cx="4651443" cy="3235609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984212" y="1335002"/>
              <a:ext cx="3024336" cy="20341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1691680" y="3795885"/>
              <a:ext cx="3168352" cy="571313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2555776" y="2094406"/>
              <a:ext cx="20882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Necro Login IRC server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076056" y="1131590"/>
            <a:ext cx="3762093" cy="1318512"/>
            <a:chOff x="5076056" y="3062386"/>
            <a:chExt cx="3762093" cy="1318512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6056" y="3062386"/>
              <a:ext cx="3744416" cy="1304813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5170135" y="4249494"/>
              <a:ext cx="3668014" cy="13140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084168" y="3742987"/>
              <a:ext cx="25202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Tsunami Login IRC server</a:t>
              </a:r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5091818" y="3452527"/>
              <a:ext cx="1280382" cy="290459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64088" y="3139506"/>
            <a:ext cx="36994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Because the protocol is compatible, they can share the same c2 server.</a:t>
            </a:r>
          </a:p>
        </p:txBody>
      </p:sp>
    </p:spTree>
    <p:extLst>
      <p:ext uri="{BB962C8B-B14F-4D97-AF65-F5344CB8AC3E}">
        <p14:creationId xmlns:p14="http://schemas.microsoft.com/office/powerpoint/2010/main" val="72795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Spreading</a:t>
            </a:r>
            <a:endParaRPr lang="zh-CN" altLang="en-US" dirty="0"/>
          </a:p>
        </p:txBody>
      </p:sp>
      <p:sp>
        <p:nvSpPr>
          <p:cNvPr id="2" name="矩形 1"/>
          <p:cNvSpPr/>
          <p:nvPr/>
        </p:nvSpPr>
        <p:spPr>
          <a:xfrm>
            <a:off x="323528" y="1117652"/>
            <a:ext cx="3226845" cy="13388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Exploit/SSH/Telnet (internet)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Infection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Page (virus-like)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SMB (intranet)</a:t>
            </a:r>
            <a:endParaRPr 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059832" y="1707654"/>
            <a:ext cx="5854065" cy="3247583"/>
            <a:chOff x="3059832" y="1707654"/>
            <a:chExt cx="5854065" cy="3247583"/>
          </a:xfrm>
        </p:grpSpPr>
        <p:pic>
          <p:nvPicPr>
            <p:cNvPr id="3" name="图片 2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1707654"/>
              <a:ext cx="5854065" cy="2286000"/>
            </a:xfrm>
            <a:prstGeom prst="rect">
              <a:avLst/>
            </a:prstGeom>
          </p:spPr>
        </p:pic>
        <p:pic>
          <p:nvPicPr>
            <p:cNvPr id="5" name="图片 4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832" y="3723878"/>
              <a:ext cx="5072256" cy="1231359"/>
            </a:xfrm>
            <a:prstGeom prst="rect">
              <a:avLst/>
            </a:prstGeom>
          </p:spPr>
        </p:pic>
      </p:grpSp>
      <p:pic>
        <p:nvPicPr>
          <p:cNvPr id="7" name="图片 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816" y="195486"/>
            <a:ext cx="6024245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1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JS Bot - Cloud9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1131590"/>
            <a:ext cx="3528392" cy="2455570"/>
          </a:xfrm>
          <a:prstGeom prst="rect">
            <a:avLst/>
          </a:prstGeom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xmlns="" id="{6D79A69C-72A9-4377-9DD7-3664AC3CDCBA}"/>
              </a:ext>
            </a:extLst>
          </p:cNvPr>
          <p:cNvSpPr/>
          <p:nvPr/>
        </p:nvSpPr>
        <p:spPr>
          <a:xfrm>
            <a:off x="696180" y="2731531"/>
            <a:ext cx="2088232" cy="15200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4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3939902"/>
            <a:ext cx="4896543" cy="1008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1118529"/>
            <a:ext cx="2463005" cy="2592288"/>
          </a:xfrm>
          <a:prstGeom prst="rect">
            <a:avLst/>
          </a:prstGeom>
        </p:spPr>
      </p:pic>
      <p:sp>
        <p:nvSpPr>
          <p:cNvPr id="7" name="右大括号 6"/>
          <p:cNvSpPr/>
          <p:nvPr/>
        </p:nvSpPr>
        <p:spPr>
          <a:xfrm>
            <a:off x="5964865" y="1156302"/>
            <a:ext cx="360040" cy="2488383"/>
          </a:xfrm>
          <a:prstGeom prst="rightBrace">
            <a:avLst>
              <a:gd name="adj1" fmla="val 38109"/>
              <a:gd name="adj2" fmla="val 50735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8"/>
          <p:cNvSpPr txBox="1"/>
          <p:nvPr/>
        </p:nvSpPr>
        <p:spPr>
          <a:xfrm>
            <a:off x="6338908" y="1198832"/>
            <a:ext cx="2701611" cy="2321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/>
              <a:t>Steal: clipboard, cookie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/>
              <a:t>Hijack: page, view, load, jack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 err="1"/>
              <a:t>DDoS</a:t>
            </a:r>
            <a:r>
              <a:rPr lang="en-US" sz="1400" dirty="0"/>
              <a:t>: layer7+layer4,     </a:t>
            </a:r>
            <a:r>
              <a:rPr lang="en-US" sz="1400" dirty="0" err="1"/>
              <a:t>floodpost</a:t>
            </a:r>
            <a:endParaRPr lang="en-US" sz="14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/>
              <a:t>Hash </a:t>
            </a:r>
            <a:r>
              <a:rPr lang="en-US" sz="1400" dirty="0" err="1"/>
              <a:t>calc</a:t>
            </a:r>
            <a:r>
              <a:rPr lang="en-US" sz="1400" dirty="0"/>
              <a:t>: md5, sha1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/>
              <a:t>Local exploit: exploit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400" dirty="0"/>
              <a:t>Dynamic load: </a:t>
            </a:r>
            <a:r>
              <a:rPr lang="en-US" sz="1400" dirty="0" err="1"/>
              <a:t>eval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46801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Miner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377115"/>
            <a:ext cx="5943600" cy="827405"/>
          </a:xfrm>
          <a:prstGeom prst="rect">
            <a:avLst/>
          </a:prstGeom>
        </p:spPr>
      </p:pic>
      <p:pic>
        <p:nvPicPr>
          <p:cNvPr id="4" name="图片 3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45" y="3636298"/>
            <a:ext cx="5943600" cy="54483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323528" y="1347614"/>
            <a:ext cx="234948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XMR - </a:t>
            </a:r>
            <a:r>
              <a:rPr lang="en-US" dirty="0" err="1"/>
              <a:t>Monero</a:t>
            </a:r>
            <a:r>
              <a:rPr lang="en-US" dirty="0"/>
              <a:t> coin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XTZ -  </a:t>
            </a:r>
            <a:r>
              <a:rPr lang="en-US" dirty="0" err="1"/>
              <a:t>Tezos</a:t>
            </a:r>
            <a:r>
              <a:rPr lang="en-US" dirty="0"/>
              <a:t> coin</a:t>
            </a:r>
          </a:p>
          <a:p>
            <a:endParaRPr lang="en-US" dirty="0"/>
          </a:p>
        </p:txBody>
      </p:sp>
      <p:sp>
        <p:nvSpPr>
          <p:cNvPr id="9" name="右箭头 8"/>
          <p:cNvSpPr/>
          <p:nvPr/>
        </p:nvSpPr>
        <p:spPr>
          <a:xfrm rot="2711734">
            <a:off x="2181657" y="2106359"/>
            <a:ext cx="1179564" cy="144016"/>
          </a:xfrm>
          <a:custGeom>
            <a:avLst/>
            <a:gdLst>
              <a:gd name="connsiteX0" fmla="*/ 0 w 1181694"/>
              <a:gd name="connsiteY0" fmla="*/ 36004 h 144016"/>
              <a:gd name="connsiteX1" fmla="*/ 1109686 w 1181694"/>
              <a:gd name="connsiteY1" fmla="*/ 36004 h 144016"/>
              <a:gd name="connsiteX2" fmla="*/ 1109686 w 1181694"/>
              <a:gd name="connsiteY2" fmla="*/ 0 h 144016"/>
              <a:gd name="connsiteX3" fmla="*/ 1181694 w 1181694"/>
              <a:gd name="connsiteY3" fmla="*/ 72008 h 144016"/>
              <a:gd name="connsiteX4" fmla="*/ 1109686 w 1181694"/>
              <a:gd name="connsiteY4" fmla="*/ 144016 h 144016"/>
              <a:gd name="connsiteX5" fmla="*/ 1109686 w 1181694"/>
              <a:gd name="connsiteY5" fmla="*/ 108012 h 144016"/>
              <a:gd name="connsiteX6" fmla="*/ 0 w 1181694"/>
              <a:gd name="connsiteY6" fmla="*/ 108012 h 144016"/>
              <a:gd name="connsiteX7" fmla="*/ 0 w 1181694"/>
              <a:gd name="connsiteY7" fmla="*/ 36004 h 144016"/>
              <a:gd name="connsiteX0" fmla="*/ 0 w 1181694"/>
              <a:gd name="connsiteY0" fmla="*/ 36004 h 144016"/>
              <a:gd name="connsiteX1" fmla="*/ 1109686 w 1181694"/>
              <a:gd name="connsiteY1" fmla="*/ 36004 h 144016"/>
              <a:gd name="connsiteX2" fmla="*/ 1109686 w 1181694"/>
              <a:gd name="connsiteY2" fmla="*/ 0 h 144016"/>
              <a:gd name="connsiteX3" fmla="*/ 1181694 w 1181694"/>
              <a:gd name="connsiteY3" fmla="*/ 72008 h 144016"/>
              <a:gd name="connsiteX4" fmla="*/ 1109686 w 1181694"/>
              <a:gd name="connsiteY4" fmla="*/ 144016 h 144016"/>
              <a:gd name="connsiteX5" fmla="*/ 1109686 w 1181694"/>
              <a:gd name="connsiteY5" fmla="*/ 108012 h 144016"/>
              <a:gd name="connsiteX6" fmla="*/ 2130 w 1181694"/>
              <a:gd name="connsiteY6" fmla="*/ 79020 h 144016"/>
              <a:gd name="connsiteX7" fmla="*/ 0 w 1181694"/>
              <a:gd name="connsiteY7" fmla="*/ 36004 h 144016"/>
              <a:gd name="connsiteX0" fmla="*/ 2466 w 1179564"/>
              <a:gd name="connsiteY0" fmla="*/ 76121 h 144016"/>
              <a:gd name="connsiteX1" fmla="*/ 1107556 w 1179564"/>
              <a:gd name="connsiteY1" fmla="*/ 36004 h 144016"/>
              <a:gd name="connsiteX2" fmla="*/ 1107556 w 1179564"/>
              <a:gd name="connsiteY2" fmla="*/ 0 h 144016"/>
              <a:gd name="connsiteX3" fmla="*/ 1179564 w 1179564"/>
              <a:gd name="connsiteY3" fmla="*/ 72008 h 144016"/>
              <a:gd name="connsiteX4" fmla="*/ 1107556 w 1179564"/>
              <a:gd name="connsiteY4" fmla="*/ 144016 h 144016"/>
              <a:gd name="connsiteX5" fmla="*/ 1107556 w 1179564"/>
              <a:gd name="connsiteY5" fmla="*/ 108012 h 144016"/>
              <a:gd name="connsiteX6" fmla="*/ 0 w 1179564"/>
              <a:gd name="connsiteY6" fmla="*/ 79020 h 144016"/>
              <a:gd name="connsiteX7" fmla="*/ 2466 w 1179564"/>
              <a:gd name="connsiteY7" fmla="*/ 76121 h 1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4" h="144016">
                <a:moveTo>
                  <a:pt x="2466" y="76121"/>
                </a:moveTo>
                <a:lnTo>
                  <a:pt x="1107556" y="36004"/>
                </a:lnTo>
                <a:lnTo>
                  <a:pt x="1107556" y="0"/>
                </a:lnTo>
                <a:lnTo>
                  <a:pt x="1179564" y="72008"/>
                </a:lnTo>
                <a:lnTo>
                  <a:pt x="1107556" y="144016"/>
                </a:lnTo>
                <a:lnTo>
                  <a:pt x="1107556" y="108012"/>
                </a:lnTo>
                <a:lnTo>
                  <a:pt x="0" y="79020"/>
                </a:lnTo>
                <a:lnTo>
                  <a:pt x="2466" y="7612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右箭头 8"/>
          <p:cNvSpPr/>
          <p:nvPr/>
        </p:nvSpPr>
        <p:spPr>
          <a:xfrm rot="4018226">
            <a:off x="1207620" y="2806664"/>
            <a:ext cx="1544709" cy="144016"/>
          </a:xfrm>
          <a:custGeom>
            <a:avLst/>
            <a:gdLst>
              <a:gd name="connsiteX0" fmla="*/ 0 w 1181694"/>
              <a:gd name="connsiteY0" fmla="*/ 36004 h 144016"/>
              <a:gd name="connsiteX1" fmla="*/ 1109686 w 1181694"/>
              <a:gd name="connsiteY1" fmla="*/ 36004 h 144016"/>
              <a:gd name="connsiteX2" fmla="*/ 1109686 w 1181694"/>
              <a:gd name="connsiteY2" fmla="*/ 0 h 144016"/>
              <a:gd name="connsiteX3" fmla="*/ 1181694 w 1181694"/>
              <a:gd name="connsiteY3" fmla="*/ 72008 h 144016"/>
              <a:gd name="connsiteX4" fmla="*/ 1109686 w 1181694"/>
              <a:gd name="connsiteY4" fmla="*/ 144016 h 144016"/>
              <a:gd name="connsiteX5" fmla="*/ 1109686 w 1181694"/>
              <a:gd name="connsiteY5" fmla="*/ 108012 h 144016"/>
              <a:gd name="connsiteX6" fmla="*/ 0 w 1181694"/>
              <a:gd name="connsiteY6" fmla="*/ 108012 h 144016"/>
              <a:gd name="connsiteX7" fmla="*/ 0 w 1181694"/>
              <a:gd name="connsiteY7" fmla="*/ 36004 h 144016"/>
              <a:gd name="connsiteX0" fmla="*/ 0 w 1181694"/>
              <a:gd name="connsiteY0" fmla="*/ 36004 h 144016"/>
              <a:gd name="connsiteX1" fmla="*/ 1109686 w 1181694"/>
              <a:gd name="connsiteY1" fmla="*/ 36004 h 144016"/>
              <a:gd name="connsiteX2" fmla="*/ 1109686 w 1181694"/>
              <a:gd name="connsiteY2" fmla="*/ 0 h 144016"/>
              <a:gd name="connsiteX3" fmla="*/ 1181694 w 1181694"/>
              <a:gd name="connsiteY3" fmla="*/ 72008 h 144016"/>
              <a:gd name="connsiteX4" fmla="*/ 1109686 w 1181694"/>
              <a:gd name="connsiteY4" fmla="*/ 144016 h 144016"/>
              <a:gd name="connsiteX5" fmla="*/ 1109686 w 1181694"/>
              <a:gd name="connsiteY5" fmla="*/ 108012 h 144016"/>
              <a:gd name="connsiteX6" fmla="*/ 2130 w 1181694"/>
              <a:gd name="connsiteY6" fmla="*/ 79020 h 144016"/>
              <a:gd name="connsiteX7" fmla="*/ 0 w 1181694"/>
              <a:gd name="connsiteY7" fmla="*/ 36004 h 144016"/>
              <a:gd name="connsiteX0" fmla="*/ 2466 w 1179564"/>
              <a:gd name="connsiteY0" fmla="*/ 76121 h 144016"/>
              <a:gd name="connsiteX1" fmla="*/ 1107556 w 1179564"/>
              <a:gd name="connsiteY1" fmla="*/ 36004 h 144016"/>
              <a:gd name="connsiteX2" fmla="*/ 1107556 w 1179564"/>
              <a:gd name="connsiteY2" fmla="*/ 0 h 144016"/>
              <a:gd name="connsiteX3" fmla="*/ 1179564 w 1179564"/>
              <a:gd name="connsiteY3" fmla="*/ 72008 h 144016"/>
              <a:gd name="connsiteX4" fmla="*/ 1107556 w 1179564"/>
              <a:gd name="connsiteY4" fmla="*/ 144016 h 144016"/>
              <a:gd name="connsiteX5" fmla="*/ 1107556 w 1179564"/>
              <a:gd name="connsiteY5" fmla="*/ 108012 h 144016"/>
              <a:gd name="connsiteX6" fmla="*/ 0 w 1179564"/>
              <a:gd name="connsiteY6" fmla="*/ 79020 h 144016"/>
              <a:gd name="connsiteX7" fmla="*/ 2466 w 1179564"/>
              <a:gd name="connsiteY7" fmla="*/ 76121 h 1440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9564" h="144016">
                <a:moveTo>
                  <a:pt x="2466" y="76121"/>
                </a:moveTo>
                <a:lnTo>
                  <a:pt x="1107556" y="36004"/>
                </a:lnTo>
                <a:lnTo>
                  <a:pt x="1107556" y="0"/>
                </a:lnTo>
                <a:lnTo>
                  <a:pt x="1179564" y="72008"/>
                </a:lnTo>
                <a:lnTo>
                  <a:pt x="1107556" y="144016"/>
                </a:lnTo>
                <a:lnTo>
                  <a:pt x="1107556" y="108012"/>
                </a:lnTo>
                <a:lnTo>
                  <a:pt x="0" y="79020"/>
                </a:lnTo>
                <a:lnTo>
                  <a:pt x="2466" y="76121"/>
                </a:ln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66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Feature summary</a:t>
            </a:r>
            <a:endParaRPr lang="zh-CN" altLang="en-US" dirty="0"/>
          </a:p>
        </p:txBody>
      </p:sp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6222223"/>
              </p:ext>
            </p:extLst>
          </p:nvPr>
        </p:nvGraphicFramePr>
        <p:xfrm>
          <a:off x="395536" y="1275606"/>
          <a:ext cx="4493260" cy="2690820"/>
        </p:xfrm>
        <a:graphic>
          <a:graphicData uri="http://schemas.openxmlformats.org/drawingml/2006/table">
            <a:tbl>
              <a:tblPr firstRow="1" firstCol="1" bandRow="1">
                <a:tableStyleId>{D7AC3CCA-C797-4891-BE02-D94E43425B78}</a:tableStyleId>
              </a:tblPr>
              <a:tblGrid>
                <a:gridCol w="1123315">
                  <a:extLst>
                    <a:ext uri="{9D8B030D-6E8A-4147-A177-3AD203B41FA5}">
                      <a16:colId xmlns:a16="http://schemas.microsoft.com/office/drawing/2014/main" xmlns="" val="244393324"/>
                    </a:ext>
                  </a:extLst>
                </a:gridCol>
                <a:gridCol w="1123315">
                  <a:extLst>
                    <a:ext uri="{9D8B030D-6E8A-4147-A177-3AD203B41FA5}">
                      <a16:colId xmlns:a16="http://schemas.microsoft.com/office/drawing/2014/main" xmlns="" val="2522271646"/>
                    </a:ext>
                  </a:extLst>
                </a:gridCol>
                <a:gridCol w="1123315">
                  <a:extLst>
                    <a:ext uri="{9D8B030D-6E8A-4147-A177-3AD203B41FA5}">
                      <a16:colId xmlns:a16="http://schemas.microsoft.com/office/drawing/2014/main" xmlns="" val="95601198"/>
                    </a:ext>
                  </a:extLst>
                </a:gridCol>
                <a:gridCol w="1123315">
                  <a:extLst>
                    <a:ext uri="{9D8B030D-6E8A-4147-A177-3AD203B41FA5}">
                      <a16:colId xmlns:a16="http://schemas.microsoft.com/office/drawing/2014/main" xmlns="" val="345187324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Feature\FN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Necro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Tsunami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Gafgyt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6050795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IRC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75343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Tor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84638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String encode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6677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Polymorphic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3023138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UPX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21510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Not stripped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0701119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DGA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5937884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DGA+DDNS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0872633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Sniffer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94774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Ak47Scan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</a:rPr>
                        <a:t>*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359118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Telnet scan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0324472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SSH scan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 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868643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Exploit scan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*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1908694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SMB scan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>
                          <a:effectLst/>
                        </a:rPr>
                        <a:t>*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等线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773518949"/>
                  </a:ext>
                </a:extLst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5076056" y="1347614"/>
            <a:ext cx="396044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Necro has the most comprehensive functions and features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In order to cover low-power devices </a:t>
            </a:r>
            <a:r>
              <a:rPr lang="en-US" sz="1600" dirty="0" smtClean="0"/>
              <a:t>Tsunami </a:t>
            </a:r>
            <a:r>
              <a:rPr lang="en-US" sz="1600" dirty="0"/>
              <a:t>and </a:t>
            </a:r>
            <a:r>
              <a:rPr lang="en-US" sz="1600" dirty="0" err="1"/>
              <a:t>Gafgyt</a:t>
            </a:r>
            <a:r>
              <a:rPr lang="en-US" sz="1600" dirty="0"/>
              <a:t> </a:t>
            </a:r>
            <a:r>
              <a:rPr lang="en-US" sz="1600" dirty="0" smtClean="0"/>
              <a:t> </a:t>
            </a:r>
            <a:r>
              <a:rPr lang="en-US" altLang="zh-CN" sz="1600" dirty="0"/>
              <a:t>were </a:t>
            </a:r>
            <a:r>
              <a:rPr lang="en-US" altLang="zh-CN" sz="1600" dirty="0" err="1" smtClean="0"/>
              <a:t>developped</a:t>
            </a:r>
            <a:endParaRPr lang="en-US" sz="1600" dirty="0"/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/>
              <a:t>All malwares support sniffer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1600" dirty="0" smtClean="0"/>
              <a:t>One single IRC </a:t>
            </a:r>
            <a:r>
              <a:rPr lang="en-US" sz="1600" dirty="0"/>
              <a:t>C2 system </a:t>
            </a:r>
            <a:r>
              <a:rPr lang="en-US" sz="1600" dirty="0" smtClean="0"/>
              <a:t>can be used to </a:t>
            </a:r>
            <a:r>
              <a:rPr lang="en-US" sz="1600" dirty="0"/>
              <a:t>control multiple families</a:t>
            </a:r>
          </a:p>
        </p:txBody>
      </p:sp>
    </p:spTree>
    <p:extLst>
      <p:ext uri="{BB962C8B-B14F-4D97-AF65-F5344CB8AC3E}">
        <p14:creationId xmlns:p14="http://schemas.microsoft.com/office/powerpoint/2010/main" val="75992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2355726"/>
            <a:ext cx="4047903" cy="119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5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Operations</a:t>
            </a:r>
          </a:p>
        </p:txBody>
      </p:sp>
    </p:spTree>
    <p:extLst>
      <p:ext uri="{BB962C8B-B14F-4D97-AF65-F5344CB8AC3E}">
        <p14:creationId xmlns:p14="http://schemas.microsoft.com/office/powerpoint/2010/main" val="3158720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 err="1"/>
              <a:t>Necro</a:t>
            </a:r>
            <a:r>
              <a:rPr lang="en-US" altLang="zh-CN" dirty="0"/>
              <a:t> d</a:t>
            </a:r>
            <a:r>
              <a:rPr lang="en-US" dirty="0"/>
              <a:t>elivery</a:t>
            </a:r>
            <a:endParaRPr lang="zh-CN" altLang="en-US" dirty="0"/>
          </a:p>
        </p:txBody>
      </p:sp>
      <p:pic>
        <p:nvPicPr>
          <p:cNvPr id="2050" name="Picture 2" descr="--2021-06-19-22.10.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17" y="1491630"/>
            <a:ext cx="8592889" cy="25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xmlns="" id="{280D9299-5916-454D-AC77-4C6825779A34}"/>
              </a:ext>
            </a:extLst>
          </p:cNvPr>
          <p:cNvCxnSpPr/>
          <p:nvPr/>
        </p:nvCxnSpPr>
        <p:spPr>
          <a:xfrm>
            <a:off x="2771800" y="1707654"/>
            <a:ext cx="1440160" cy="2353335"/>
          </a:xfrm>
          <a:prstGeom prst="line">
            <a:avLst/>
          </a:prstGeom>
          <a:ln w="9525" cap="flat" cmpd="sng" algn="ctr">
            <a:solidFill>
              <a:schemeClr val="accent6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xmlns="" id="{280D9299-5916-454D-AC77-4C6825779A34}"/>
              </a:ext>
            </a:extLst>
          </p:cNvPr>
          <p:cNvCxnSpPr/>
          <p:nvPr/>
        </p:nvCxnSpPr>
        <p:spPr>
          <a:xfrm>
            <a:off x="5508104" y="1707654"/>
            <a:ext cx="1440160" cy="2353335"/>
          </a:xfrm>
          <a:prstGeom prst="line">
            <a:avLst/>
          </a:prstGeom>
          <a:ln w="952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7" name="左大括号 16"/>
          <p:cNvSpPr/>
          <p:nvPr/>
        </p:nvSpPr>
        <p:spPr>
          <a:xfrm rot="16200000">
            <a:off x="2159732" y="2535746"/>
            <a:ext cx="288032" cy="3528392"/>
          </a:xfrm>
          <a:prstGeom prst="leftBrace">
            <a:avLst>
              <a:gd name="adj1" fmla="val 55406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左大括号 19"/>
          <p:cNvSpPr/>
          <p:nvPr/>
        </p:nvSpPr>
        <p:spPr>
          <a:xfrm rot="16200000">
            <a:off x="5472100" y="3039802"/>
            <a:ext cx="288032" cy="2520280"/>
          </a:xfrm>
          <a:prstGeom prst="leftBrace">
            <a:avLst>
              <a:gd name="adj1" fmla="val 4226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左大括号 20"/>
          <p:cNvSpPr/>
          <p:nvPr/>
        </p:nvSpPr>
        <p:spPr>
          <a:xfrm rot="16200000">
            <a:off x="7654008" y="3594198"/>
            <a:ext cx="288032" cy="1411487"/>
          </a:xfrm>
          <a:prstGeom prst="leftBrace">
            <a:avLst>
              <a:gd name="adj1" fmla="val 42269"/>
              <a:gd name="adj2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文本框 17"/>
          <p:cNvSpPr txBox="1"/>
          <p:nvPr/>
        </p:nvSpPr>
        <p:spPr>
          <a:xfrm>
            <a:off x="1871700" y="4443958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1</a:t>
            </a:r>
          </a:p>
        </p:txBody>
      </p:sp>
      <p:sp>
        <p:nvSpPr>
          <p:cNvPr id="23" name="文本框 22"/>
          <p:cNvSpPr txBox="1"/>
          <p:nvPr/>
        </p:nvSpPr>
        <p:spPr>
          <a:xfrm>
            <a:off x="5220072" y="4443958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2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7380312" y="4447320"/>
            <a:ext cx="900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Stage 3</a:t>
            </a:r>
          </a:p>
        </p:txBody>
      </p:sp>
    </p:spTree>
    <p:extLst>
      <p:ext uri="{BB962C8B-B14F-4D97-AF65-F5344CB8AC3E}">
        <p14:creationId xmlns:p14="http://schemas.microsoft.com/office/powerpoint/2010/main" val="1699524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Necro C2 migration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251520" y="837023"/>
            <a:ext cx="4536505" cy="4297978"/>
            <a:chOff x="3707903" y="843558"/>
            <a:chExt cx="4536505" cy="4297978"/>
          </a:xfrm>
        </p:grpSpPr>
        <p:grpSp>
          <p:nvGrpSpPr>
            <p:cNvPr id="2" name="组合 1"/>
            <p:cNvGrpSpPr/>
            <p:nvPr/>
          </p:nvGrpSpPr>
          <p:grpSpPr>
            <a:xfrm>
              <a:off x="3707903" y="843558"/>
              <a:ext cx="4536505" cy="4297978"/>
              <a:chOff x="2411760" y="699542"/>
              <a:chExt cx="4536505" cy="4297978"/>
            </a:xfrm>
          </p:grpSpPr>
          <p:pic>
            <p:nvPicPr>
              <p:cNvPr id="2052" name="Picture 4" descr="1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1" y="699542"/>
                <a:ext cx="4536504" cy="144034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4" name="Picture 2" descr="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2148109"/>
                <a:ext cx="4536505" cy="142262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078" name="Picture 6" descr="3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1760" y="3579862"/>
                <a:ext cx="4536505" cy="14176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280D9299-5916-454D-AC77-4C6825779A34}"/>
                </a:ext>
              </a:extLst>
            </p:cNvPr>
            <p:cNvCxnSpPr/>
            <p:nvPr/>
          </p:nvCxnSpPr>
          <p:spPr>
            <a:xfrm>
              <a:off x="5076056" y="987574"/>
              <a:ext cx="0" cy="4104456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280D9299-5916-454D-AC77-4C6825779A34}"/>
                </a:ext>
              </a:extLst>
            </p:cNvPr>
            <p:cNvCxnSpPr/>
            <p:nvPr/>
          </p:nvCxnSpPr>
          <p:spPr>
            <a:xfrm>
              <a:off x="6228184" y="987574"/>
              <a:ext cx="0" cy="4104456"/>
            </a:xfrm>
            <a:prstGeom prst="line">
              <a:avLst/>
            </a:prstGeom>
            <a:ln w="9525" cap="flat" cmpd="sng" algn="ctr">
              <a:solidFill>
                <a:schemeClr val="accent6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</p:cxnSp>
        <p:sp>
          <p:nvSpPr>
            <p:cNvPr id="12" name="文本框 11"/>
            <p:cNvSpPr txBox="1"/>
            <p:nvPr/>
          </p:nvSpPr>
          <p:spPr>
            <a:xfrm>
              <a:off x="3995936" y="1347614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92D050"/>
                  </a:solidFill>
                </a:rPr>
                <a:t>C2 A</a:t>
              </a: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5580113" y="2499742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B5A3B4"/>
                  </a:solidFill>
                </a:rPr>
                <a:t>C2 B</a:t>
              </a:r>
            </a:p>
          </p:txBody>
        </p:sp>
        <p:sp>
          <p:nvSpPr>
            <p:cNvPr id="14" name="文本框 13"/>
            <p:cNvSpPr txBox="1"/>
            <p:nvPr/>
          </p:nvSpPr>
          <p:spPr>
            <a:xfrm>
              <a:off x="7164288" y="4011910"/>
              <a:ext cx="57606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rgbClr val="B03361"/>
                  </a:solidFill>
                </a:rPr>
                <a:t>C2 C</a:t>
              </a:r>
            </a:p>
          </p:txBody>
        </p:sp>
      </p:grpSp>
      <p:sp>
        <p:nvSpPr>
          <p:cNvPr id="5" name="矩形 4"/>
          <p:cNvSpPr/>
          <p:nvPr/>
        </p:nvSpPr>
        <p:spPr>
          <a:xfrm>
            <a:off x="4860032" y="2571602"/>
            <a:ext cx="41044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The historical request volume has exceeded </a:t>
            </a:r>
            <a:r>
              <a:rPr lang="en-US" sz="1200" b="1" dirty="0"/>
              <a:t>500,000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200" dirty="0"/>
              <a:t>Based on 3</a:t>
            </a:r>
            <a:r>
              <a:rPr lang="en-US" sz="1200" baseline="30000" dirty="0"/>
              <a:t>rd</a:t>
            </a:r>
            <a:r>
              <a:rPr lang="en-US" sz="1200" dirty="0"/>
              <a:t>  part data, requests per day should be around </a:t>
            </a:r>
            <a:r>
              <a:rPr lang="en-US" sz="1200" b="1" dirty="0"/>
              <a:t>100,000.</a:t>
            </a:r>
          </a:p>
        </p:txBody>
      </p:sp>
      <p:sp>
        <p:nvSpPr>
          <p:cNvPr id="7" name="矩形 6"/>
          <p:cNvSpPr/>
          <p:nvPr/>
        </p:nvSpPr>
        <p:spPr>
          <a:xfrm>
            <a:off x="4818234" y="1347614"/>
            <a:ext cx="4362278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000" dirty="0"/>
              <a:t>C2 A: can6dodp.servepics.com</a:t>
            </a:r>
          </a:p>
          <a:p>
            <a:pPr>
              <a:lnSpc>
                <a:spcPct val="150000"/>
              </a:lnSpc>
            </a:pPr>
            <a:r>
              <a:rPr lang="en-US" sz="1000" dirty="0"/>
              <a:t>C2 B: bp65pce2vsk7wpvy2fyehel25ovw4v7nve3lknwzta7gtiuy6jm7l4yd.onion.ws</a:t>
            </a:r>
          </a:p>
          <a:p>
            <a:pPr>
              <a:lnSpc>
                <a:spcPct val="150000"/>
              </a:lnSpc>
            </a:pPr>
            <a:r>
              <a:rPr lang="en-US" sz="1000" dirty="0"/>
              <a:t>C2 C: download.service-exec.net</a:t>
            </a:r>
          </a:p>
        </p:txBody>
      </p:sp>
    </p:spTree>
    <p:extLst>
      <p:ext uri="{BB962C8B-B14F-4D97-AF65-F5344CB8AC3E}">
        <p14:creationId xmlns:p14="http://schemas.microsoft.com/office/powerpoint/2010/main" val="1279354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dirty="0" err="1"/>
              <a:t>Tsunami&amp;Gafgyt</a:t>
            </a:r>
            <a:r>
              <a:rPr lang="en-US" dirty="0"/>
              <a:t> d</a:t>
            </a:r>
            <a:r>
              <a:rPr lang="en-US" altLang="zh-CN" dirty="0"/>
              <a:t>elivery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07655"/>
            <a:ext cx="8280920" cy="288032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51520" y="978766"/>
            <a:ext cx="77048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This indicates that the </a:t>
            </a:r>
            <a:r>
              <a:rPr lang="en-US" dirty="0" err="1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Keksec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group has sufficient manpower and resources and is becoming increasingly active.</a:t>
            </a:r>
            <a:endParaRPr lang="en-US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xmlns="" id="{6D79A69C-72A9-4377-9DD7-3664AC3CDCBA}"/>
              </a:ext>
            </a:extLst>
          </p:cNvPr>
          <p:cNvSpPr/>
          <p:nvPr/>
        </p:nvSpPr>
        <p:spPr>
          <a:xfrm rot="2526480">
            <a:off x="4806509" y="4295908"/>
            <a:ext cx="107047" cy="3111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3"/>
          <p:cNvSpPr txBox="1"/>
          <p:nvPr/>
        </p:nvSpPr>
        <p:spPr>
          <a:xfrm>
            <a:off x="4459541" y="4587975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2021/1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xmlns="" id="{6D79A69C-72A9-4377-9DD7-3664AC3CDCBA}"/>
              </a:ext>
            </a:extLst>
          </p:cNvPr>
          <p:cNvSpPr/>
          <p:nvPr/>
        </p:nvSpPr>
        <p:spPr>
          <a:xfrm rot="2526480">
            <a:off x="467109" y="4295822"/>
            <a:ext cx="107047" cy="311119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9"/>
          <p:cNvSpPr txBox="1"/>
          <p:nvPr/>
        </p:nvSpPr>
        <p:spPr>
          <a:xfrm>
            <a:off x="179512" y="4587974"/>
            <a:ext cx="6367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2020/8</a:t>
            </a:r>
          </a:p>
        </p:txBody>
      </p:sp>
      <p:cxnSp>
        <p:nvCxnSpPr>
          <p:cNvPr id="12" name="直接箭头连接符 11"/>
          <p:cNvCxnSpPr/>
          <p:nvPr/>
        </p:nvCxnSpPr>
        <p:spPr>
          <a:xfrm flipV="1">
            <a:off x="1475656" y="1851670"/>
            <a:ext cx="4968552" cy="17281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54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Start with </a:t>
            </a:r>
            <a:r>
              <a:rPr lang="en-US" altLang="zh-CN" dirty="0" err="1"/>
              <a:t>Necro</a:t>
            </a:r>
            <a:endParaRPr lang="zh-CN" altLang="en-US" dirty="0"/>
          </a:p>
        </p:txBody>
      </p:sp>
      <p:pic>
        <p:nvPicPr>
          <p:cNvPr id="1026" name="Picture 2" descr="https://blog.netlab.360.com/content/images/2021/01/-----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45" y="2991186"/>
            <a:ext cx="6418966" cy="1820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059582"/>
            <a:ext cx="4793030" cy="18002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251520" y="1190986"/>
            <a:ext cx="3096344" cy="1440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矩形 6"/>
          <p:cNvSpPr/>
          <p:nvPr/>
        </p:nvSpPr>
        <p:spPr>
          <a:xfrm>
            <a:off x="489620" y="2264434"/>
            <a:ext cx="1696662" cy="1309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右箭头 7"/>
          <p:cNvSpPr/>
          <p:nvPr/>
        </p:nvSpPr>
        <p:spPr>
          <a:xfrm>
            <a:off x="2375266" y="2283717"/>
            <a:ext cx="1188622" cy="111641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组合 1"/>
          <p:cNvGrpSpPr/>
          <p:nvPr/>
        </p:nvGrpSpPr>
        <p:grpSpPr>
          <a:xfrm>
            <a:off x="3635896" y="1707654"/>
            <a:ext cx="4536504" cy="1322739"/>
            <a:chOff x="3635896" y="1707654"/>
            <a:chExt cx="4536504" cy="1322739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35896" y="1707654"/>
              <a:ext cx="4536504" cy="1322739"/>
            </a:xfrm>
            <a:prstGeom prst="rect">
              <a:avLst/>
            </a:prstGeom>
          </p:spPr>
        </p:pic>
        <p:sp>
          <p:nvSpPr>
            <p:cNvPr id="10" name="矩形 9"/>
            <p:cNvSpPr/>
            <p:nvPr/>
          </p:nvSpPr>
          <p:spPr>
            <a:xfrm>
              <a:off x="4427984" y="2395358"/>
              <a:ext cx="1728192" cy="1309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矩形 10"/>
            <p:cNvSpPr/>
            <p:nvPr/>
          </p:nvSpPr>
          <p:spPr>
            <a:xfrm>
              <a:off x="4427984" y="1952907"/>
              <a:ext cx="1224136" cy="130924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矩形 11"/>
            <p:cNvSpPr/>
            <p:nvPr/>
          </p:nvSpPr>
          <p:spPr>
            <a:xfrm>
              <a:off x="3736281" y="2581059"/>
              <a:ext cx="1308269" cy="19682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0155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>
            <a:normAutofit/>
          </a:bodyPr>
          <a:lstStyle/>
          <a:p>
            <a:r>
              <a:rPr lang="en-US" sz="3200" dirty="0" err="1"/>
              <a:t>Tsunami&amp;Gafgyt</a:t>
            </a:r>
            <a:r>
              <a:rPr lang="en-US" sz="3200" b="1" dirty="0"/>
              <a:t> i</a:t>
            </a:r>
            <a:r>
              <a:rPr lang="en-US" altLang="zh-CN" sz="3200" dirty="0"/>
              <a:t>nfrastructure</a:t>
            </a:r>
            <a:endParaRPr lang="zh-CN" altLang="en-US" sz="3200" dirty="0"/>
          </a:p>
        </p:txBody>
      </p:sp>
      <p:pic>
        <p:nvPicPr>
          <p:cNvPr id="3" name="图片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499742"/>
            <a:ext cx="5112568" cy="2448272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79512" y="1059582"/>
            <a:ext cx="597666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C2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IP </a:t>
            </a:r>
            <a:r>
              <a:rPr lang="en-US" sz="1600" dirty="0" smtClean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lifecycle 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varies from 1 month to 3 months.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The preference is to use IP resources in the same network segment within the same cycle.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lvl="0" indent="-342900">
              <a:spcAft>
                <a:spcPts val="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The deployment of C2s used domain names and IPs until March 2021, and then shifted to using Tor proxies from March onwards.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6300192" y="843558"/>
            <a:ext cx="2376264" cy="4311223"/>
            <a:chOff x="6300192" y="843558"/>
            <a:chExt cx="2376264" cy="4311223"/>
          </a:xfrm>
        </p:grpSpPr>
        <p:pic>
          <p:nvPicPr>
            <p:cNvPr id="4" name="图片 3"/>
            <p:cNvPicPr/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037"/>
            <a:stretch/>
          </p:blipFill>
          <p:spPr>
            <a:xfrm>
              <a:off x="6300192" y="843558"/>
              <a:ext cx="2376264" cy="4311223"/>
            </a:xfrm>
            <a:prstGeom prst="rect">
              <a:avLst/>
            </a:prstGeom>
          </p:spPr>
        </p:pic>
        <p:sp>
          <p:nvSpPr>
            <p:cNvPr id="7" name="矩形 6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6309651" y="1939443"/>
              <a:ext cx="792088" cy="864096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7308304" y="1131590"/>
              <a:ext cx="576064" cy="3744416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0017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Family reuse statistic</a:t>
            </a:r>
            <a:endParaRPr lang="zh-CN" altLang="en-US" dirty="0"/>
          </a:p>
        </p:txBody>
      </p:sp>
      <p:pic>
        <p:nvPicPr>
          <p:cNvPr id="3" name="图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779662"/>
            <a:ext cx="3816424" cy="122413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/>
          <p:cNvSpPr/>
          <p:nvPr/>
        </p:nvSpPr>
        <p:spPr>
          <a:xfrm>
            <a:off x="4355976" y="1275606"/>
            <a:ext cx="4572000" cy="3567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ts val="19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The Tsunami sample appeared in mid-August 2020 and was active for a short period of time.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lvl="0" indent="-342900">
              <a:lnSpc>
                <a:spcPts val="19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The Gafgyt sample was active intermittently from September to December 2020.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lvl="0" indent="-342900">
              <a:lnSpc>
                <a:spcPts val="19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A malicious family named Necro suddenly appeared in January.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lvl="0" indent="-342900">
              <a:lnSpc>
                <a:spcPts val="19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From early to mid-February, first the Tsunami sample resumed propagation, then Gafgyt, followed by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Gafgyt_tor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  <a:p>
            <a:pPr marL="342900" lvl="0" indent="-342900">
              <a:lnSpc>
                <a:spcPts val="1900"/>
              </a:lnSpc>
              <a:spcAft>
                <a:spcPts val="600"/>
              </a:spcAft>
              <a:buFont typeface="+mj-lt"/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There are many similarities between the </a:t>
            </a:r>
            <a:r>
              <a:rPr lang="en-US" sz="1600" dirty="0" err="1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Gafgyt_tor</a:t>
            </a:r>
            <a:r>
              <a:rPr lang="en-US" sz="1600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  <a:cs typeface="Times New Roman" panose="02020603050405020304" pitchFamily="18" charset="0"/>
              </a:rPr>
              <a:t> variant and the previously captured Gafgyt sample, with code that is clearly homologous.</a:t>
            </a:r>
            <a:endParaRPr lang="en-US" sz="1600" dirty="0">
              <a:solidFill>
                <a:srgbClr val="000000"/>
              </a:solidFill>
              <a:latin typeface="Helvetica Neue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4496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051720" y="2355726"/>
            <a:ext cx="4358886" cy="11919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altLang="zh-CN" sz="5400" b="1" dirty="0">
                <a:solidFill>
                  <a:srgbClr val="CA6827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30684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Conclusions</a:t>
            </a:r>
            <a:endParaRPr lang="zh-CN" altLang="en-US" dirty="0"/>
          </a:p>
        </p:txBody>
      </p:sp>
      <p:sp>
        <p:nvSpPr>
          <p:cNvPr id="3" name="矩形 2"/>
          <p:cNvSpPr/>
          <p:nvPr/>
        </p:nvSpPr>
        <p:spPr>
          <a:xfrm>
            <a:off x="248370" y="1275606"/>
            <a:ext cx="6390456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We </a:t>
            </a:r>
            <a:r>
              <a:rPr lang="en-US" dirty="0" smtClean="0"/>
              <a:t>have </a:t>
            </a:r>
            <a:r>
              <a:rPr lang="en-US" altLang="zh-CN" dirty="0"/>
              <a:t>always </a:t>
            </a:r>
            <a:r>
              <a:rPr lang="en-US" dirty="0" smtClean="0"/>
              <a:t>been tracking </a:t>
            </a:r>
            <a:r>
              <a:rPr lang="en-US" dirty="0"/>
              <a:t>Freak's KekSec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 smtClean="0"/>
              <a:t>Their scanning almost </a:t>
            </a:r>
            <a:r>
              <a:rPr lang="en-US" dirty="0"/>
              <a:t>never stop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There is no 0day, but utilization of 1day is very fast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It has strong code integration and bot operations capabilities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dirty="0"/>
              <a:t>A very organized and productive and aggressive group</a:t>
            </a:r>
          </a:p>
        </p:txBody>
      </p:sp>
      <p:pic>
        <p:nvPicPr>
          <p:cNvPr id="1026" name="Picture 2" descr="https://pastebin.com/cache/img/3/9/22/156333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1203598"/>
            <a:ext cx="2068400" cy="206840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96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3" name="内容占位符 12"/>
          <p:cNvSpPr>
            <a:spLocks noGrp="1"/>
          </p:cNvSpPr>
          <p:nvPr>
            <p:ph idx="1"/>
          </p:nvPr>
        </p:nvSpPr>
        <p:spPr>
          <a:xfrm>
            <a:off x="467544" y="2067694"/>
            <a:ext cx="8229600" cy="230425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4400" b="1" dirty="0" smtClean="0"/>
              <a:t>Thank you~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zh-CN" sz="2900" dirty="0" smtClean="0"/>
              <a:t>jinye@360.cn</a:t>
            </a:r>
          </a:p>
          <a:p>
            <a:pPr marL="0" indent="0" algn="ctr">
              <a:lnSpc>
                <a:spcPct val="110000"/>
              </a:lnSpc>
              <a:buNone/>
            </a:pPr>
            <a:r>
              <a:rPr lang="en-US" altLang="zh-CN" sz="2900" dirty="0" smtClean="0"/>
              <a:t>tulingming@360.cn</a:t>
            </a:r>
            <a:endParaRPr lang="zh-CN" altLang="en-US" sz="2600" dirty="0"/>
          </a:p>
        </p:txBody>
      </p:sp>
    </p:spTree>
    <p:extLst>
      <p:ext uri="{BB962C8B-B14F-4D97-AF65-F5344CB8AC3E}">
        <p14:creationId xmlns:p14="http://schemas.microsoft.com/office/powerpoint/2010/main" val="2084683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276602" y="3010610"/>
            <a:ext cx="2730640" cy="1225613"/>
            <a:chOff x="1547664" y="2974582"/>
            <a:chExt cx="2730640" cy="1225613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47664" y="2974582"/>
              <a:ext cx="2730640" cy="122561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矩形 22"/>
            <p:cNvSpPr/>
            <p:nvPr/>
          </p:nvSpPr>
          <p:spPr>
            <a:xfrm>
              <a:off x="2292968" y="3479365"/>
              <a:ext cx="1152128" cy="1785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Mr. Freak’s </a:t>
            </a:r>
            <a:r>
              <a:rPr lang="en-US" altLang="zh-CN" dirty="0" err="1"/>
              <a:t>pastebin</a:t>
            </a:r>
            <a:endParaRPr lang="zh-CN" altLang="en-US" dirty="0"/>
          </a:p>
        </p:txBody>
      </p:sp>
      <p:grpSp>
        <p:nvGrpSpPr>
          <p:cNvPr id="5" name="组合 4"/>
          <p:cNvGrpSpPr/>
          <p:nvPr/>
        </p:nvGrpSpPr>
        <p:grpSpPr>
          <a:xfrm>
            <a:off x="395536" y="1275606"/>
            <a:ext cx="3651438" cy="1333569"/>
            <a:chOff x="395536" y="1275606"/>
            <a:chExt cx="3651438" cy="13335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4" name="组合 3"/>
            <p:cNvGrpSpPr/>
            <p:nvPr/>
          </p:nvGrpSpPr>
          <p:grpSpPr>
            <a:xfrm>
              <a:off x="395536" y="1275606"/>
              <a:ext cx="3651438" cy="1333569"/>
              <a:chOff x="755576" y="1779662"/>
              <a:chExt cx="3651438" cy="1333569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55576" y="1779662"/>
                <a:ext cx="3651438" cy="1333569"/>
              </a:xfrm>
              <a:prstGeom prst="rect">
                <a:avLst/>
              </a:prstGeom>
            </p:spPr>
          </p:pic>
          <p:sp>
            <p:nvSpPr>
              <p:cNvPr id="3" name="矩形 2"/>
              <p:cNvSpPr/>
              <p:nvPr/>
            </p:nvSpPr>
            <p:spPr>
              <a:xfrm>
                <a:off x="1315875" y="2543712"/>
                <a:ext cx="504056" cy="178532"/>
              </a:xfrm>
              <a:prstGeom prst="rect">
                <a:avLst/>
              </a:prstGeom>
              <a:noFill/>
              <a:ln w="28575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2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矩形 6"/>
            <p:cNvSpPr/>
            <p:nvPr/>
          </p:nvSpPr>
          <p:spPr>
            <a:xfrm>
              <a:off x="1012078" y="2305497"/>
              <a:ext cx="648072" cy="175327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4231317" y="1309730"/>
            <a:ext cx="4076910" cy="1638384"/>
            <a:chOff x="2771800" y="1936830"/>
            <a:chExt cx="4076910" cy="163838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771800" y="1936830"/>
              <a:ext cx="4076910" cy="1638384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3299901" y="2196404"/>
              <a:ext cx="1180733" cy="178532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899592" y="2754646"/>
            <a:ext cx="2520280" cy="359312"/>
            <a:chOff x="683568" y="2490098"/>
            <a:chExt cx="2616334" cy="41277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3568" y="2490098"/>
              <a:ext cx="2616334" cy="412771"/>
            </a:xfrm>
            <a:prstGeom prst="rect">
              <a:avLst/>
            </a:prstGeom>
          </p:spPr>
        </p:pic>
        <p:sp>
          <p:nvSpPr>
            <p:cNvPr id="11" name="矩形 10"/>
            <p:cNvSpPr/>
            <p:nvPr/>
          </p:nvSpPr>
          <p:spPr>
            <a:xfrm>
              <a:off x="755576" y="2624640"/>
              <a:ext cx="1397229" cy="159505"/>
            </a:xfrm>
            <a:prstGeom prst="rect">
              <a:avLst/>
            </a:prstGeom>
            <a:noFill/>
            <a:ln w="28575" cap="flat" cmpd="sng" algn="ctr">
              <a:solidFill>
                <a:srgbClr val="00B0F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5076056" y="3678377"/>
            <a:ext cx="3816424" cy="1363308"/>
            <a:chOff x="4980831" y="3347475"/>
            <a:chExt cx="3816424" cy="13633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980831" y="3347475"/>
              <a:ext cx="3816424" cy="1363308"/>
            </a:xfrm>
            <a:prstGeom prst="rect">
              <a:avLst/>
            </a:prstGeom>
          </p:spPr>
        </p:pic>
        <p:sp>
          <p:nvSpPr>
            <p:cNvPr id="16" name="矩形 15"/>
            <p:cNvSpPr/>
            <p:nvPr/>
          </p:nvSpPr>
          <p:spPr>
            <a:xfrm>
              <a:off x="6770752" y="4337705"/>
              <a:ext cx="935685" cy="152095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539552" y="3989283"/>
            <a:ext cx="3092327" cy="789300"/>
            <a:chOff x="458412" y="3798674"/>
            <a:chExt cx="3092327" cy="789300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8412" y="3798674"/>
              <a:ext cx="3092327" cy="78930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9" name="矩形 18"/>
            <p:cNvSpPr/>
            <p:nvPr/>
          </p:nvSpPr>
          <p:spPr>
            <a:xfrm>
              <a:off x="1156094" y="4371950"/>
              <a:ext cx="535586" cy="17853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矩形 20"/>
          <p:cNvSpPr/>
          <p:nvPr/>
        </p:nvSpPr>
        <p:spPr>
          <a:xfrm>
            <a:off x="5842920" y="2228038"/>
            <a:ext cx="1440160" cy="17853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矩形 16"/>
          <p:cNvSpPr/>
          <p:nvPr/>
        </p:nvSpPr>
        <p:spPr>
          <a:xfrm>
            <a:off x="2411760" y="885445"/>
            <a:ext cx="3129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https://pastebin.com/u/</a:t>
            </a:r>
            <a:r>
              <a:rPr lang="en-US" b="1" dirty="0">
                <a:solidFill>
                  <a:srgbClr val="FF0000"/>
                </a:solidFill>
              </a:rPr>
              <a:t>KekSec</a:t>
            </a:r>
          </a:p>
        </p:txBody>
      </p:sp>
      <p:pic>
        <p:nvPicPr>
          <p:cNvPr id="25" name="图片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26333" y="2567529"/>
            <a:ext cx="4103440" cy="13309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矩形 25"/>
          <p:cNvSpPr/>
          <p:nvPr/>
        </p:nvSpPr>
        <p:spPr>
          <a:xfrm>
            <a:off x="4536664" y="3589321"/>
            <a:ext cx="2398988" cy="13946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矩形 27"/>
          <p:cNvSpPr/>
          <p:nvPr/>
        </p:nvSpPr>
        <p:spPr>
          <a:xfrm>
            <a:off x="-540568" y="195486"/>
            <a:ext cx="10153128" cy="5400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  <a:effectLst>
            <a:softEdge rad="635000"/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ysClr val="windowText" lastClr="000000">
                  <a:alpha val="46000"/>
                </a:sysClr>
              </a:solidFill>
            </a:endParaRPr>
          </a:p>
        </p:txBody>
      </p:sp>
      <p:graphicFrame>
        <p:nvGraphicFramePr>
          <p:cNvPr id="27" name="表格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4785812"/>
              </p:ext>
            </p:extLst>
          </p:nvPr>
        </p:nvGraphicFramePr>
        <p:xfrm>
          <a:off x="1505027" y="2351778"/>
          <a:ext cx="6096000" cy="183388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{D7AC3CCA-C797-4891-BE02-D94E43425B78}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xmlns="" val="208957489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168301024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xmlns="" val="270190893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2020~now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910348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Salamander</a:t>
                      </a:r>
                    </a:p>
                    <a:p>
                      <a:r>
                        <a:rPr lang="en-US" dirty="0"/>
                        <a:t>Fl0urite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PopulusControl</a:t>
                      </a:r>
                      <a:endParaRPr lang="en-US" dirty="0"/>
                    </a:p>
                    <a:p>
                      <a:r>
                        <a:rPr lang="en-US" dirty="0" err="1"/>
                        <a:t>SynthMesc</a:t>
                      </a:r>
                      <a:endParaRPr lang="en-US" dirty="0"/>
                    </a:p>
                    <a:p>
                      <a:r>
                        <a:rPr lang="en-US" dirty="0" err="1"/>
                        <a:t>Sudoer</a:t>
                      </a:r>
                      <a:endParaRPr lang="en-US" dirty="0"/>
                    </a:p>
                    <a:p>
                      <a:r>
                        <a:rPr lang="en-US" dirty="0" err="1"/>
                        <a:t>Nullzsec</a:t>
                      </a:r>
                      <a:endParaRPr lang="en-US" dirty="0"/>
                    </a:p>
                    <a:p>
                      <a:r>
                        <a:rPr lang="en-US" dirty="0"/>
                        <a:t>Milenko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KekSec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076293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7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Mr. Freak’s business</a:t>
            </a:r>
            <a:endParaRPr lang="zh-CN" altLang="en-US" dirty="0"/>
          </a:p>
        </p:txBody>
      </p:sp>
      <p:pic>
        <p:nvPicPr>
          <p:cNvPr id="7" name="图片 6" descr="图形用户界面, 文本, 应用程序, 电子邮件&#10;&#10;描述已自动生成">
            <a:extLst>
              <a:ext uri="{FF2B5EF4-FFF2-40B4-BE49-F238E27FC236}">
                <a16:creationId xmlns:a16="http://schemas.microsoft.com/office/drawing/2014/main" xmlns="" id="{B35937CD-F792-4EA5-AA01-461803D5A8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45" y="915566"/>
            <a:ext cx="6990735" cy="384633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xmlns="" id="{17A9C029-6A2D-44B6-ACE5-372E038FC1E0}"/>
              </a:ext>
            </a:extLst>
          </p:cNvPr>
          <p:cNvSpPr/>
          <p:nvPr/>
        </p:nvSpPr>
        <p:spPr>
          <a:xfrm>
            <a:off x="207327" y="1448196"/>
            <a:ext cx="504056" cy="115442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xmlns="" id="{150C582C-DA2A-4ACB-A5F9-7DA8F22595D3}"/>
              </a:ext>
            </a:extLst>
          </p:cNvPr>
          <p:cNvGrpSpPr/>
          <p:nvPr/>
        </p:nvGrpSpPr>
        <p:grpSpPr>
          <a:xfrm>
            <a:off x="3203848" y="1563638"/>
            <a:ext cx="3128619" cy="3465724"/>
            <a:chOff x="3851920" y="1347614"/>
            <a:chExt cx="3600400" cy="39697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4" name="图片 3" descr="文本&#10;&#10;描述已自动生成">
              <a:extLst>
                <a:ext uri="{FF2B5EF4-FFF2-40B4-BE49-F238E27FC236}">
                  <a16:creationId xmlns:a16="http://schemas.microsoft.com/office/drawing/2014/main" xmlns="" id="{14FCF2B3-4ED8-4965-93AD-39E2CB64A4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51920" y="1347614"/>
              <a:ext cx="3600400" cy="3969780"/>
            </a:xfrm>
            <a:prstGeom prst="rect">
              <a:avLst/>
            </a:prstGeom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3957702" y="1474724"/>
              <a:ext cx="686306" cy="15200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2643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/>
              <a:t>Who is </a:t>
            </a:r>
            <a:r>
              <a:rPr lang="en-US" altLang="zh-CN" dirty="0" err="1"/>
              <a:t>KekSec</a:t>
            </a:r>
            <a:endParaRPr lang="zh-CN" altLang="en-US" dirty="0"/>
          </a:p>
        </p:txBody>
      </p:sp>
      <p:grpSp>
        <p:nvGrpSpPr>
          <p:cNvPr id="2" name="组合 1"/>
          <p:cNvGrpSpPr/>
          <p:nvPr/>
        </p:nvGrpSpPr>
        <p:grpSpPr>
          <a:xfrm>
            <a:off x="323528" y="1201974"/>
            <a:ext cx="2664296" cy="1729815"/>
            <a:chOff x="323528" y="1201975"/>
            <a:chExt cx="1980991" cy="123974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3528" y="1203598"/>
              <a:ext cx="1980991" cy="1238119"/>
            </a:xfrm>
            <a:prstGeom prst="rect">
              <a:avLst/>
            </a:prstGeom>
          </p:spPr>
        </p:pic>
        <p:sp>
          <p:nvSpPr>
            <p:cNvPr id="9" name="矩形 8"/>
            <p:cNvSpPr/>
            <p:nvPr/>
          </p:nvSpPr>
          <p:spPr>
            <a:xfrm>
              <a:off x="1771811" y="1201975"/>
              <a:ext cx="510119" cy="1224137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23528" y="3163806"/>
            <a:ext cx="3816424" cy="482537"/>
            <a:chOff x="323529" y="3219822"/>
            <a:chExt cx="3816424" cy="482537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23529" y="3219822"/>
              <a:ext cx="3816424" cy="482537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0" name="矩形 9"/>
            <p:cNvSpPr/>
            <p:nvPr/>
          </p:nvSpPr>
          <p:spPr>
            <a:xfrm>
              <a:off x="2483768" y="3512657"/>
              <a:ext cx="720080" cy="932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251520" y="4689979"/>
            <a:ext cx="4865277" cy="334021"/>
            <a:chOff x="3059832" y="2210977"/>
            <a:chExt cx="4865277" cy="334021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59832" y="2210977"/>
              <a:ext cx="4865277" cy="33402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1" name="矩形 10"/>
            <p:cNvSpPr/>
            <p:nvPr/>
          </p:nvSpPr>
          <p:spPr>
            <a:xfrm>
              <a:off x="7092280" y="2332108"/>
              <a:ext cx="720080" cy="93224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801" y="3723878"/>
            <a:ext cx="3312368" cy="7566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组合 15"/>
          <p:cNvGrpSpPr/>
          <p:nvPr/>
        </p:nvGrpSpPr>
        <p:grpSpPr>
          <a:xfrm>
            <a:off x="3858970" y="627534"/>
            <a:ext cx="1973360" cy="4036888"/>
            <a:chOff x="5353095" y="1033867"/>
            <a:chExt cx="1973360" cy="403688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7"/>
            <a:srcRect t="3445"/>
            <a:stretch/>
          </p:blipFill>
          <p:spPr>
            <a:xfrm>
              <a:off x="5353095" y="1033867"/>
              <a:ext cx="1973360" cy="403688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矩形 13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5401417" y="3507854"/>
              <a:ext cx="1800200" cy="682244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xmlns="" id="{6D79A69C-72A9-4377-9DD7-3664AC3CDCBA}"/>
                </a:ext>
              </a:extLst>
            </p:cNvPr>
            <p:cNvSpPr/>
            <p:nvPr/>
          </p:nvSpPr>
          <p:spPr>
            <a:xfrm>
              <a:off x="5404570" y="4538037"/>
              <a:ext cx="703570" cy="190712"/>
            </a:xfrm>
            <a:prstGeom prst="rect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1536" y="1028825"/>
            <a:ext cx="2515577" cy="39951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9745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 smtClean="0"/>
              <a:t>Attacking </a:t>
            </a:r>
            <a:r>
              <a:rPr lang="en-US" altLang="zh-CN" dirty="0"/>
              <a:t>billboard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019384"/>
            <a:ext cx="5060741" cy="413803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40" y="3507854"/>
            <a:ext cx="5264444" cy="320082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037" y="1124471"/>
            <a:ext cx="4104456" cy="220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87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>
            <a:spLocks noGrp="1"/>
          </p:cNvSpPr>
          <p:nvPr>
            <p:ph type="title"/>
          </p:nvPr>
        </p:nvSpPr>
        <p:spPr>
          <a:xfrm>
            <a:off x="251520" y="-13692"/>
            <a:ext cx="7992888" cy="857250"/>
          </a:xfrm>
        </p:spPr>
        <p:txBody>
          <a:bodyPr/>
          <a:lstStyle/>
          <a:p>
            <a:r>
              <a:rPr lang="en-US" altLang="zh-CN" dirty="0" smtClean="0"/>
              <a:t>Attacking </a:t>
            </a:r>
            <a:r>
              <a:rPr lang="en-US" altLang="zh-CN" dirty="0" err="1"/>
              <a:t>NordVPN</a:t>
            </a:r>
            <a:endParaRPr lang="zh-CN" altLang="en-US" dirty="0"/>
          </a:p>
        </p:txBody>
      </p:sp>
      <p:grpSp>
        <p:nvGrpSpPr>
          <p:cNvPr id="4" name="组合 3"/>
          <p:cNvGrpSpPr/>
          <p:nvPr/>
        </p:nvGrpSpPr>
        <p:grpSpPr>
          <a:xfrm>
            <a:off x="323528" y="1131590"/>
            <a:ext cx="4176464" cy="3074477"/>
            <a:chOff x="251520" y="937433"/>
            <a:chExt cx="5012090" cy="3939902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1520" y="937433"/>
              <a:ext cx="5012090" cy="2326713"/>
            </a:xfrm>
            <a:prstGeom prst="rect">
              <a:avLst/>
            </a:prstGeom>
          </p:spPr>
        </p:pic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51520" y="3291830"/>
              <a:ext cx="4896544" cy="1585505"/>
            </a:xfrm>
            <a:prstGeom prst="rect">
              <a:avLst/>
            </a:prstGeom>
          </p:spPr>
        </p:pic>
      </p:grpSp>
      <p:sp>
        <p:nvSpPr>
          <p:cNvPr id="7" name="文本框 6"/>
          <p:cNvSpPr txBox="1"/>
          <p:nvPr/>
        </p:nvSpPr>
        <p:spPr>
          <a:xfrm>
            <a:off x="359532" y="2727425"/>
            <a:ext cx="4104456" cy="101566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Fake News!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1799817"/>
            <a:ext cx="4275849" cy="2294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43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9883</TotalTime>
  <Words>979</Words>
  <Application>Microsoft Office PowerPoint</Application>
  <PresentationFormat>全屏显示(16:9)</PresentationFormat>
  <Paragraphs>410</Paragraphs>
  <Slides>44</Slides>
  <Notes>44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44</vt:i4>
      </vt:variant>
    </vt:vector>
  </HeadingPairs>
  <TitlesOfParts>
    <vt:vector size="53" baseType="lpstr">
      <vt:lpstr>Arial Unicode MS</vt:lpstr>
      <vt:lpstr>Helvetica Neue</vt:lpstr>
      <vt:lpstr>等线</vt:lpstr>
      <vt:lpstr>宋体</vt:lpstr>
      <vt:lpstr>微软雅黑</vt:lpstr>
      <vt:lpstr>Arial</vt:lpstr>
      <vt:lpstr>Calibri</vt:lpstr>
      <vt:lpstr>Times New Roman</vt:lpstr>
      <vt:lpstr>Office 主题​​</vt:lpstr>
      <vt:lpstr>The keksec botnets  we observed in the past year</vt:lpstr>
      <vt:lpstr>Outline</vt:lpstr>
      <vt:lpstr>PowerPoint 演示文稿</vt:lpstr>
      <vt:lpstr>Start with Necro</vt:lpstr>
      <vt:lpstr>Mr. Freak’s pastebin</vt:lpstr>
      <vt:lpstr>Mr. Freak’s business</vt:lpstr>
      <vt:lpstr>Who is KekSec</vt:lpstr>
      <vt:lpstr>Attacking billboard</vt:lpstr>
      <vt:lpstr>Attacking NordVPN</vt:lpstr>
      <vt:lpstr>PowerPoint 演示文稿</vt:lpstr>
      <vt:lpstr>What we have done?</vt:lpstr>
      <vt:lpstr>Attack stats</vt:lpstr>
      <vt:lpstr>PowerPoint 演示文稿</vt:lpstr>
      <vt:lpstr>Exploit stats</vt:lpstr>
      <vt:lpstr>PowerPoint 演示文稿</vt:lpstr>
      <vt:lpstr>Families</vt:lpstr>
      <vt:lpstr>Scanner - telnet</vt:lpstr>
      <vt:lpstr>Scanner - ssh</vt:lpstr>
      <vt:lpstr>Scanner - exploit</vt:lpstr>
      <vt:lpstr>Sniffer</vt:lpstr>
      <vt:lpstr>Disguiser process</vt:lpstr>
      <vt:lpstr>Process injection</vt:lpstr>
      <vt:lpstr>DGA</vt:lpstr>
      <vt:lpstr>Tor - Gafgyt</vt:lpstr>
      <vt:lpstr>Tor - Necro</vt:lpstr>
      <vt:lpstr>Packer - UPX</vt:lpstr>
      <vt:lpstr>Obfuscation</vt:lpstr>
      <vt:lpstr>Polymorphic python</vt:lpstr>
      <vt:lpstr>Polymorphic python</vt:lpstr>
      <vt:lpstr>C2 Protocol - Gafgyt</vt:lpstr>
      <vt:lpstr>C2 Protocol - IRC</vt:lpstr>
      <vt:lpstr>Spreading</vt:lpstr>
      <vt:lpstr>JS Bot - Cloud9</vt:lpstr>
      <vt:lpstr>Miner</vt:lpstr>
      <vt:lpstr>Feature summary</vt:lpstr>
      <vt:lpstr>PowerPoint 演示文稿</vt:lpstr>
      <vt:lpstr>Necro delivery</vt:lpstr>
      <vt:lpstr>Necro C2 migration</vt:lpstr>
      <vt:lpstr>Tsunami&amp;Gafgyt delivery</vt:lpstr>
      <vt:lpstr>Tsunami&amp;Gafgyt infrastructure</vt:lpstr>
      <vt:lpstr>Family reuse statistic</vt:lpstr>
      <vt:lpstr>PowerPoint 演示文稿</vt:lpstr>
      <vt:lpstr>Conclusions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郑萍</dc:creator>
  <cp:lastModifiedBy>涂凌鸣</cp:lastModifiedBy>
  <cp:revision>841</cp:revision>
  <dcterms:created xsi:type="dcterms:W3CDTF">2018-07-23T02:34:30Z</dcterms:created>
  <dcterms:modified xsi:type="dcterms:W3CDTF">2021-08-20T07:05:00Z</dcterms:modified>
</cp:coreProperties>
</file>