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1"/>
    <p:sldMasterId id="2147483686" r:id="rId2"/>
  </p:sldMasterIdLst>
  <p:notesMasterIdLst>
    <p:notesMasterId r:id="rId37"/>
  </p:notesMasterIdLst>
  <p:sldIdLst>
    <p:sldId id="329" r:id="rId3"/>
    <p:sldId id="257" r:id="rId4"/>
    <p:sldId id="327" r:id="rId5"/>
    <p:sldId id="328" r:id="rId6"/>
    <p:sldId id="264" r:id="rId7"/>
    <p:sldId id="285" r:id="rId8"/>
    <p:sldId id="284" r:id="rId9"/>
    <p:sldId id="320" r:id="rId10"/>
    <p:sldId id="291" r:id="rId11"/>
    <p:sldId id="292" r:id="rId12"/>
    <p:sldId id="278" r:id="rId13"/>
    <p:sldId id="287" r:id="rId14"/>
    <p:sldId id="293" r:id="rId15"/>
    <p:sldId id="280" r:id="rId16"/>
    <p:sldId id="270" r:id="rId17"/>
    <p:sldId id="295" r:id="rId18"/>
    <p:sldId id="306" r:id="rId19"/>
    <p:sldId id="296" r:id="rId20"/>
    <p:sldId id="308" r:id="rId21"/>
    <p:sldId id="301" r:id="rId22"/>
    <p:sldId id="309" r:id="rId23"/>
    <p:sldId id="310" r:id="rId24"/>
    <p:sldId id="316" r:id="rId25"/>
    <p:sldId id="322" r:id="rId26"/>
    <p:sldId id="321" r:id="rId27"/>
    <p:sldId id="324" r:id="rId28"/>
    <p:sldId id="323" r:id="rId29"/>
    <p:sldId id="325" r:id="rId30"/>
    <p:sldId id="313" r:id="rId31"/>
    <p:sldId id="312" r:id="rId32"/>
    <p:sldId id="273" r:id="rId33"/>
    <p:sldId id="334" r:id="rId34"/>
    <p:sldId id="333" r:id="rId35"/>
    <p:sldId id="274" r:id="rId36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A4FF"/>
    <a:srgbClr val="0F1F22"/>
    <a:srgbClr val="3379BE"/>
    <a:srgbClr val="ECECEC"/>
    <a:srgbClr val="1E476F"/>
    <a:srgbClr val="0D1F22"/>
    <a:srgbClr val="327ABE"/>
    <a:srgbClr val="2F7ABD"/>
    <a:srgbClr val="327ABD"/>
    <a:srgbClr val="327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1DA95-2FBF-49C0-9836-8BC947811675}" v="52" dt="2020-09-06T01:27:51.987"/>
    <p1510:client id="{B5EFFA84-F466-46D5-A63E-829E4C517B4B}" v="81" dt="2020-09-06T01:56:18.3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63"/>
    <p:restoredTop sz="90881" autoAdjust="0"/>
  </p:normalViewPr>
  <p:slideViewPr>
    <p:cSldViewPr snapToGrid="0" snapToObjects="1">
      <p:cViewPr varScale="1">
        <p:scale>
          <a:sx n="159" d="100"/>
          <a:sy n="159" d="100"/>
        </p:scale>
        <p:origin x="780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2E8B4-2164-E945-BF18-9557EFA7638B}" type="datetimeFigureOut">
              <a:rPr lang="en-ES" smtClean="0"/>
              <a:t>09/24/2020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40EB5-C601-A548-B784-C92CF1249B24}" type="slidenum">
              <a:rPr lang="en-ES" smtClean="0"/>
              <a:t>‹Nº›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39209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40EB5-C601-A548-B784-C92CF1249B24}" type="slidenum">
              <a:rPr lang="en-ES" smtClean="0"/>
              <a:t>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54604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900"/>
              </a:spcBef>
              <a:spcAft>
                <a:spcPts val="900"/>
              </a:spcAft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40EB5-C601-A548-B784-C92CF1249B24}" type="slidenum">
              <a:rPr lang="en-ES" smtClean="0"/>
              <a:t>33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800790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40EB5-C601-A548-B784-C92CF1249B24}" type="slidenum">
              <a:rPr lang="en-ES" smtClean="0"/>
              <a:t>34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25263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40EB5-C601-A548-B784-C92CF1249B24}" type="slidenum">
              <a:rPr lang="en-ES" smtClean="0"/>
              <a:t>6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0963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40EB5-C601-A548-B784-C92CF1249B24}" type="slidenum">
              <a:rPr lang="en-ES" smtClean="0"/>
              <a:t>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997619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40EB5-C601-A548-B784-C92CF1249B24}" type="slidenum">
              <a:rPr lang="en-ES" smtClean="0"/>
              <a:t>8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846833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40EB5-C601-A548-B784-C92CF1249B24}" type="slidenum">
              <a:rPr lang="en-ES" smtClean="0"/>
              <a:t>20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830798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40EB5-C601-A548-B784-C92CF1249B24}" type="slidenum">
              <a:rPr lang="en-ES" smtClean="0"/>
              <a:t>23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804463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40EB5-C601-A548-B784-C92CF1249B24}" type="slidenum">
              <a:rPr lang="en-ES" smtClean="0"/>
              <a:t>30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995271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900"/>
              </a:spcBef>
              <a:spcAft>
                <a:spcPts val="900"/>
              </a:spcAft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40EB5-C601-A548-B784-C92CF1249B24}" type="slidenum">
              <a:rPr lang="en-ES" smtClean="0"/>
              <a:t>31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267070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900"/>
              </a:spcBef>
              <a:spcAft>
                <a:spcPts val="900"/>
              </a:spcAft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940EB5-C601-A548-B784-C92CF1249B24}" type="slidenum">
              <a:rPr lang="en-ES" smtClean="0"/>
              <a:t>32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9775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ption 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61030-8580-1442-869D-859943AF3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0691"/>
            <a:ext cx="9144000" cy="2133599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rgbClr val="327ABE"/>
                </a:solidFill>
              </a:defRPr>
            </a:lvl1pPr>
          </a:lstStyle>
          <a:p>
            <a:r>
              <a:rPr lang="en-GB" dirty="0"/>
              <a:t>Click to edit Master</a:t>
            </a:r>
            <a:endParaRPr lang="en-E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1F74F-01BE-3A44-9ADB-73E69DE6F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9737"/>
            <a:ext cx="9144000" cy="659719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0F1F22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1C8E0A2-7840-864F-9BAE-C14DD1E130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5120222"/>
            <a:ext cx="9144000" cy="441325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 dirty="0"/>
              <a:t>Click to edit date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1BC390D-FD65-ED47-9145-6CBE40A02C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0624" y="1050828"/>
            <a:ext cx="2810752" cy="679725"/>
          </a:xfrm>
          <a:prstGeom prst="rect">
            <a:avLst/>
          </a:prstGeom>
        </p:spPr>
      </p:pic>
      <p:pic>
        <p:nvPicPr>
          <p:cNvPr id="25" name="Picture 24" descr="A picture containing airplane&#10;&#10;Description automatically generated">
            <a:extLst>
              <a:ext uri="{FF2B5EF4-FFF2-40B4-BE49-F238E27FC236}">
                <a16:creationId xmlns:a16="http://schemas.microsoft.com/office/drawing/2014/main" id="{261C4298-7D69-8F4C-93B1-4E005CA673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3418183" cy="3429000"/>
          </a:xfrm>
          <a:prstGeom prst="rect">
            <a:avLst/>
          </a:prstGeom>
        </p:spPr>
      </p:pic>
      <p:pic>
        <p:nvPicPr>
          <p:cNvPr id="26" name="Picture 25" descr="A picture containing airplane&#10;&#10;Description automatically generated">
            <a:extLst>
              <a:ext uri="{FF2B5EF4-FFF2-40B4-BE49-F238E27FC236}">
                <a16:creationId xmlns:a16="http://schemas.microsoft.com/office/drawing/2014/main" id="{6FB7619A-2EB5-6E44-A6A5-FE2438D349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8773817" y="3429000"/>
            <a:ext cx="341818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60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 + 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F0D46-7ED4-024C-87CD-F048A4301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6FEFA-3AFC-7D45-8000-436FD5976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>
              <a:defRPr b="0" i="0">
                <a:latin typeface="Trebuchet MS" panose="020B0703020202090204" pitchFamily="34" charset="0"/>
              </a:defRPr>
            </a:lvl2pPr>
            <a:lvl3pPr>
              <a:defRPr b="0" i="0">
                <a:latin typeface="Trebuchet MS" panose="020B0703020202090204" pitchFamily="34" charset="0"/>
              </a:defRPr>
            </a:lvl3pPr>
            <a:lvl4pPr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8FFB69-E3D8-D647-9C65-CAA70FA87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>
              <a:defRPr b="0" i="0">
                <a:latin typeface="Trebuchet MS" panose="020B0703020202090204" pitchFamily="34" charset="0"/>
              </a:defRPr>
            </a:lvl2pPr>
            <a:lvl3pPr>
              <a:defRPr b="0" i="0">
                <a:latin typeface="Trebuchet MS" panose="020B0703020202090204" pitchFamily="34" charset="0"/>
              </a:defRPr>
            </a:lvl3pPr>
            <a:lvl4pPr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B482E-CFE1-A549-848E-E783FA56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‹Nº›</a:t>
            </a:fld>
            <a:endParaRPr lang="en-E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617D70-293B-9742-84BD-A69E70AC8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16934"/>
            <a:ext cx="4114800" cy="348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algn="l"/>
            <a:r>
              <a:rPr lang="en-ES" dirty="0"/>
              <a:t>INTRODUCE HERE THE TITLE OF THE PRESENTATION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E75D11-F618-8843-A70D-984726234A8F}"/>
              </a:ext>
            </a:extLst>
          </p:cNvPr>
          <p:cNvGrpSpPr/>
          <p:nvPr userDrawn="1"/>
        </p:nvGrpSpPr>
        <p:grpSpPr>
          <a:xfrm>
            <a:off x="0" y="0"/>
            <a:ext cx="722926" cy="1451368"/>
            <a:chOff x="0" y="0"/>
            <a:chExt cx="722926" cy="145136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26637A2-FAC5-1A4E-8192-8384BECBAB64}"/>
                </a:ext>
              </a:extLst>
            </p:cNvPr>
            <p:cNvGrpSpPr/>
            <p:nvPr userDrawn="1"/>
          </p:nvGrpSpPr>
          <p:grpSpPr>
            <a:xfrm>
              <a:off x="0" y="0"/>
              <a:ext cx="722926" cy="1451368"/>
              <a:chOff x="0" y="0"/>
              <a:chExt cx="722926" cy="1451368"/>
            </a:xfrm>
          </p:grpSpPr>
          <p:pic>
            <p:nvPicPr>
              <p:cNvPr id="22" name="Picture 2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FB5F3DE-5EEC-8942-B789-5F4A26F7E3A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726154"/>
                <a:ext cx="722926" cy="725214"/>
              </a:xfrm>
              <a:prstGeom prst="rect">
                <a:avLst/>
              </a:prstGeom>
            </p:spPr>
          </p:pic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094EF1FD-0078-F641-983F-9F51FAA4716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0" y="0"/>
                <a:ext cx="722926" cy="725214"/>
              </a:xfrm>
              <a:prstGeom prst="rect">
                <a:avLst/>
              </a:prstGeom>
            </p:spPr>
          </p:pic>
        </p:grpSp>
        <p:pic>
          <p:nvPicPr>
            <p:cNvPr id="17" name="Picture 16" descr="A close up of a logo&#10;&#10;Description automatically generated">
              <a:extLst>
                <a:ext uri="{FF2B5EF4-FFF2-40B4-BE49-F238E27FC236}">
                  <a16:creationId xmlns:a16="http://schemas.microsoft.com/office/drawing/2014/main" id="{9D021189-C63C-7B40-88AD-404FF06833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22926" cy="7252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525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 + 2 columns (image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A9074E5A-6F28-7347-AAEE-04772536F4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4925" y="0"/>
            <a:ext cx="58070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E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F0D46-7ED4-024C-87CD-F048A430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6FEFA-3AFC-7D45-8000-436FD59760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b="0" i="0"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ES" dirty="0"/>
              <a:t>Content goes here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617D70-293B-9742-84BD-A69E70AC8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16934"/>
            <a:ext cx="4114800" cy="348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algn="l"/>
            <a:r>
              <a:rPr lang="en-ES" dirty="0"/>
              <a:t>INTRODUCE HERE THE TITLE OF THE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B482E-CFE1-A549-848E-E783FA56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‹Nº›</a:t>
            </a:fld>
            <a:endParaRPr lang="en-E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C11AC0-2A76-114C-90F9-62C9DC7A285E}"/>
              </a:ext>
            </a:extLst>
          </p:cNvPr>
          <p:cNvGrpSpPr/>
          <p:nvPr userDrawn="1"/>
        </p:nvGrpSpPr>
        <p:grpSpPr>
          <a:xfrm>
            <a:off x="0" y="0"/>
            <a:ext cx="722926" cy="1451368"/>
            <a:chOff x="0" y="0"/>
            <a:chExt cx="722926" cy="145136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5894A7B-A1A6-564C-89E4-597F837A5D92}"/>
                </a:ext>
              </a:extLst>
            </p:cNvPr>
            <p:cNvGrpSpPr/>
            <p:nvPr userDrawn="1"/>
          </p:nvGrpSpPr>
          <p:grpSpPr>
            <a:xfrm>
              <a:off x="0" y="0"/>
              <a:ext cx="722926" cy="1451368"/>
              <a:chOff x="0" y="0"/>
              <a:chExt cx="722926" cy="1451368"/>
            </a:xfrm>
          </p:grpSpPr>
          <p:pic>
            <p:nvPicPr>
              <p:cNvPr id="24" name="Picture 2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A7F3649-8456-D840-9D19-483EACD2DFA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726154"/>
                <a:ext cx="722926" cy="725214"/>
              </a:xfrm>
              <a:prstGeom prst="rect">
                <a:avLst/>
              </a:prstGeom>
            </p:spPr>
          </p:pic>
          <p:pic>
            <p:nvPicPr>
              <p:cNvPr id="25" name="Picture 2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6B3303AC-2FD6-514A-BFD1-0A2729410C4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0" y="0"/>
                <a:ext cx="722926" cy="725214"/>
              </a:xfrm>
              <a:prstGeom prst="rect">
                <a:avLst/>
              </a:prstGeom>
            </p:spPr>
          </p:pic>
        </p:grpSp>
        <p:pic>
          <p:nvPicPr>
            <p:cNvPr id="23" name="Picture 22" descr="A close up of a logo&#10;&#10;Description automatically generated">
              <a:extLst>
                <a:ext uri="{FF2B5EF4-FFF2-40B4-BE49-F238E27FC236}">
                  <a16:creationId xmlns:a16="http://schemas.microsoft.com/office/drawing/2014/main" id="{187E2A7E-1EC1-D244-AC38-E05B5278B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22926" cy="7252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3820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 (image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FE5C09-0163-E241-9A9D-6F9FC660E4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938" y="-16934"/>
            <a:ext cx="58070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E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F0D46-7ED4-024C-87CD-F048A430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043" y="386600"/>
            <a:ext cx="4613340" cy="1328285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6FEFA-3AFC-7D45-8000-436FD59760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42783" y="1847100"/>
            <a:ext cx="5181600" cy="4351338"/>
          </a:xfrm>
        </p:spPr>
        <p:txBody>
          <a:bodyPr/>
          <a:lstStyle>
            <a:lvl1pPr marL="0" indent="0">
              <a:buNone/>
              <a:defRPr b="0" i="0"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ES" dirty="0"/>
              <a:t>Content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B482E-CFE1-A549-848E-E783FA56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4BF3-C2DA-6145-81C1-543718B760BC}" type="slidenum">
              <a:rPr lang="en-ES" smtClean="0"/>
              <a:pPr/>
              <a:t>‹Nº›</a:t>
            </a:fld>
            <a:endParaRPr lang="en-E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617D70-293B-9742-84BD-A69E70AC8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76183" y="-11874"/>
            <a:ext cx="4114800" cy="348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algn="l"/>
            <a:r>
              <a:rPr lang="en-ES" dirty="0"/>
              <a:t>INTRODUCE HERE THE TITLE OF THE PRESENTATION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2995FA-D389-0D4A-955D-5B7FDE86FF80}"/>
              </a:ext>
            </a:extLst>
          </p:cNvPr>
          <p:cNvGrpSpPr/>
          <p:nvPr userDrawn="1"/>
        </p:nvGrpSpPr>
        <p:grpSpPr>
          <a:xfrm>
            <a:off x="5823851" y="0"/>
            <a:ext cx="722926" cy="1451368"/>
            <a:chOff x="0" y="0"/>
            <a:chExt cx="722926" cy="145136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CC43A2F-424A-FA4E-89B7-534279ADF199}"/>
                </a:ext>
              </a:extLst>
            </p:cNvPr>
            <p:cNvGrpSpPr/>
            <p:nvPr userDrawn="1"/>
          </p:nvGrpSpPr>
          <p:grpSpPr>
            <a:xfrm>
              <a:off x="0" y="0"/>
              <a:ext cx="722926" cy="1451368"/>
              <a:chOff x="0" y="0"/>
              <a:chExt cx="722926" cy="1451368"/>
            </a:xfrm>
          </p:grpSpPr>
          <p:pic>
            <p:nvPicPr>
              <p:cNvPr id="23" name="Picture 22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EF5D57DA-297A-A14D-8BB9-A84511CB1AB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726154"/>
                <a:ext cx="722926" cy="725214"/>
              </a:xfrm>
              <a:prstGeom prst="rect">
                <a:avLst/>
              </a:prstGeom>
            </p:spPr>
          </p:pic>
          <p:pic>
            <p:nvPicPr>
              <p:cNvPr id="24" name="Picture 2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4EC7686A-AF52-FA4F-8D7A-0CC4871D4E0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0" y="0"/>
                <a:ext cx="722926" cy="725214"/>
              </a:xfrm>
              <a:prstGeom prst="rect">
                <a:avLst/>
              </a:prstGeom>
            </p:spPr>
          </p:pic>
        </p:grpSp>
        <p:pic>
          <p:nvPicPr>
            <p:cNvPr id="22" name="Picture 21" descr="A close up of a logo&#10;&#10;Description automatically generated">
              <a:extLst>
                <a:ext uri="{FF2B5EF4-FFF2-40B4-BE49-F238E27FC236}">
                  <a16:creationId xmlns:a16="http://schemas.microsoft.com/office/drawing/2014/main" id="{4E4BE42D-D8B1-EB4A-8160-549C7248E2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22926" cy="7252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9233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ption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61030-8580-1442-869D-859943AF3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0691"/>
            <a:ext cx="9144000" cy="2133599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rgbClr val="327ABE"/>
                </a:solidFill>
              </a:defRPr>
            </a:lvl1pPr>
          </a:lstStyle>
          <a:p>
            <a:r>
              <a:rPr lang="en-GB" dirty="0"/>
              <a:t>Click to edit Master</a:t>
            </a:r>
            <a:endParaRPr lang="en-E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1F74F-01BE-3A44-9ADB-73E69DE6F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9737"/>
            <a:ext cx="9144000" cy="659719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0F1F22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1C8E0A2-7840-864F-9BAE-C14DD1E130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5120222"/>
            <a:ext cx="9144000" cy="441325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 dirty="0"/>
              <a:t>Click to edit date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21BC390D-FD65-ED47-9145-6CBE40A02C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0624" y="1050828"/>
            <a:ext cx="2810752" cy="6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8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airplane&#10;&#10;Description automatically generated">
            <a:extLst>
              <a:ext uri="{FF2B5EF4-FFF2-40B4-BE49-F238E27FC236}">
                <a16:creationId xmlns:a16="http://schemas.microsoft.com/office/drawing/2014/main" id="{6E6F6F7F-5FB1-8E4E-ABD0-F72C61173E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00391"/>
            <a:ext cx="698182" cy="7003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BF4725-12AB-2A46-AA7B-F9493D195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79BE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C3EC4-8DF1-6C4D-B9A1-C453D916A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>
              <a:defRPr b="0" i="0">
                <a:latin typeface="Trebuchet MS" panose="020B0703020202090204" pitchFamily="34" charset="0"/>
              </a:defRPr>
            </a:lvl2pPr>
            <a:lvl3pPr>
              <a:defRPr b="0" i="0">
                <a:latin typeface="Trebuchet MS" panose="020B0703020202090204" pitchFamily="34" charset="0"/>
              </a:defRPr>
            </a:lvl3pPr>
            <a:lvl4pPr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88AF2-E6E8-AD4F-8455-B4462368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‹Nº›</a:t>
            </a:fld>
            <a:endParaRPr lang="en-E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8B23A6-056F-C749-9615-1C7FEB1F2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16934"/>
            <a:ext cx="4114800" cy="348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1">
                <a:solidFill>
                  <a:schemeClr val="tx1">
                    <a:tint val="7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pPr algn="l"/>
            <a:r>
              <a:rPr lang="en-ES" dirty="0"/>
              <a:t>INTRODUCE HERE THE TITLE OF THE PRESENTATION</a:t>
            </a:r>
          </a:p>
        </p:txBody>
      </p:sp>
      <p:pic>
        <p:nvPicPr>
          <p:cNvPr id="15" name="Picture 14" descr="A picture containing airplane&#10;&#10;Description automatically generated">
            <a:extLst>
              <a:ext uri="{FF2B5EF4-FFF2-40B4-BE49-F238E27FC236}">
                <a16:creationId xmlns:a16="http://schemas.microsoft.com/office/drawing/2014/main" id="{F8BD4AB1-E341-F94A-9402-447C0DCC4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2" y="0"/>
            <a:ext cx="698182" cy="700391"/>
          </a:xfrm>
          <a:prstGeom prst="rect">
            <a:avLst/>
          </a:prstGeom>
        </p:spPr>
      </p:pic>
      <p:pic>
        <p:nvPicPr>
          <p:cNvPr id="17" name="Picture 16" descr="A picture containing airplane&#10;&#10;Description automatically generated">
            <a:extLst>
              <a:ext uri="{FF2B5EF4-FFF2-40B4-BE49-F238E27FC236}">
                <a16:creationId xmlns:a16="http://schemas.microsoft.com/office/drawing/2014/main" id="{8ECA06A8-7004-1E49-B500-4824611915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698182" cy="70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5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 + 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airplane&#10;&#10;Description automatically generated">
            <a:extLst>
              <a:ext uri="{FF2B5EF4-FFF2-40B4-BE49-F238E27FC236}">
                <a16:creationId xmlns:a16="http://schemas.microsoft.com/office/drawing/2014/main" id="{6E6F6F7F-5FB1-8E4E-ABD0-F72C61173E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00391"/>
            <a:ext cx="698182" cy="7003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BF4725-12AB-2A46-AA7B-F9493D195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79BE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88AF2-E6E8-AD4F-8455-B4462368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‹Nº›</a:t>
            </a:fld>
            <a:endParaRPr lang="en-E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8B23A6-056F-C749-9615-1C7FEB1F2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16934"/>
            <a:ext cx="4114800" cy="348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ES" dirty="0"/>
              <a:t>INTRODUCE HERE THE TITLE OF THE PRESENTATION</a:t>
            </a:r>
          </a:p>
        </p:txBody>
      </p:sp>
      <p:pic>
        <p:nvPicPr>
          <p:cNvPr id="15" name="Picture 14" descr="A picture containing airplane&#10;&#10;Description automatically generated">
            <a:extLst>
              <a:ext uri="{FF2B5EF4-FFF2-40B4-BE49-F238E27FC236}">
                <a16:creationId xmlns:a16="http://schemas.microsoft.com/office/drawing/2014/main" id="{F8BD4AB1-E341-F94A-9402-447C0DCC4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2" y="0"/>
            <a:ext cx="698182" cy="700391"/>
          </a:xfrm>
          <a:prstGeom prst="rect">
            <a:avLst/>
          </a:prstGeom>
        </p:spPr>
      </p:pic>
      <p:pic>
        <p:nvPicPr>
          <p:cNvPr id="17" name="Picture 16" descr="A picture containing airplane&#10;&#10;Description automatically generated">
            <a:extLst>
              <a:ext uri="{FF2B5EF4-FFF2-40B4-BE49-F238E27FC236}">
                <a16:creationId xmlns:a16="http://schemas.microsoft.com/office/drawing/2014/main" id="{8ECA06A8-7004-1E49-B500-4824611915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698182" cy="70039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6C2BAB0-38CF-0244-BE3A-F75F35238F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>
              <a:defRPr b="0" i="0">
                <a:latin typeface="Trebuchet MS" panose="020B0703020202090204" pitchFamily="34" charset="0"/>
              </a:defRPr>
            </a:lvl2pPr>
            <a:lvl3pPr>
              <a:defRPr b="0" i="0">
                <a:latin typeface="Trebuchet MS" panose="020B0703020202090204" pitchFamily="34" charset="0"/>
              </a:defRPr>
            </a:lvl3pPr>
            <a:lvl4pPr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93BDB7F-35C1-D94E-81AF-88DC1ADA5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Trebuchet MS" panose="020B0703020202090204" pitchFamily="34" charset="0"/>
              </a:defRPr>
            </a:lvl1pPr>
            <a:lvl2pPr>
              <a:defRPr b="0" i="0">
                <a:latin typeface="Trebuchet MS" panose="020B0703020202090204" pitchFamily="34" charset="0"/>
              </a:defRPr>
            </a:lvl2pPr>
            <a:lvl3pPr>
              <a:defRPr b="0" i="0">
                <a:latin typeface="Trebuchet MS" panose="020B0703020202090204" pitchFamily="34" charset="0"/>
              </a:defRPr>
            </a:lvl3pPr>
            <a:lvl4pPr>
              <a:defRPr b="0" i="0">
                <a:latin typeface="Trebuchet MS" panose="020B0703020202090204" pitchFamily="34" charset="0"/>
              </a:defRPr>
            </a:lvl4pPr>
            <a:lvl5pPr>
              <a:defRPr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32175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te + 2 columns (image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airplane&#10;&#10;Description automatically generated">
            <a:extLst>
              <a:ext uri="{FF2B5EF4-FFF2-40B4-BE49-F238E27FC236}">
                <a16:creationId xmlns:a16="http://schemas.microsoft.com/office/drawing/2014/main" id="{6E6F6F7F-5FB1-8E4E-ABD0-F72C61173E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00391"/>
            <a:ext cx="698182" cy="7003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BF4725-12AB-2A46-AA7B-F9493D195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>
            <a:lvl1pPr>
              <a:defRPr>
                <a:solidFill>
                  <a:srgbClr val="3379BE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88AF2-E6E8-AD4F-8455-B4462368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‹Nº›</a:t>
            </a:fld>
            <a:endParaRPr lang="en-E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8B23A6-056F-C749-9615-1C7FEB1F2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16934"/>
            <a:ext cx="4114800" cy="348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ES" dirty="0"/>
              <a:t>INTRODUCE HERE THE TITLE OF THE PRESENTATION</a:t>
            </a:r>
          </a:p>
        </p:txBody>
      </p:sp>
      <p:pic>
        <p:nvPicPr>
          <p:cNvPr id="15" name="Picture 14" descr="A picture containing airplane&#10;&#10;Description automatically generated">
            <a:extLst>
              <a:ext uri="{FF2B5EF4-FFF2-40B4-BE49-F238E27FC236}">
                <a16:creationId xmlns:a16="http://schemas.microsoft.com/office/drawing/2014/main" id="{F8BD4AB1-E341-F94A-9402-447C0DCC4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2" y="0"/>
            <a:ext cx="698182" cy="700391"/>
          </a:xfrm>
          <a:prstGeom prst="rect">
            <a:avLst/>
          </a:prstGeom>
        </p:spPr>
      </p:pic>
      <p:pic>
        <p:nvPicPr>
          <p:cNvPr id="17" name="Picture 16" descr="A picture containing airplane&#10;&#10;Description automatically generated">
            <a:extLst>
              <a:ext uri="{FF2B5EF4-FFF2-40B4-BE49-F238E27FC236}">
                <a16:creationId xmlns:a16="http://schemas.microsoft.com/office/drawing/2014/main" id="{8ECA06A8-7004-1E49-B500-4824611915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698182" cy="70039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63B7B8A-ED43-0545-BF21-F9F240A0DA9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b="0" i="0"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ES" dirty="0"/>
              <a:t>Content goes here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1E891898-CBC7-C446-AC47-8BD5A584F6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4925" y="0"/>
            <a:ext cx="58070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591625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s (image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FE5C09-0163-E241-9A9D-6F9FC660E4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938" y="-16934"/>
            <a:ext cx="580707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E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F0D46-7ED4-024C-87CD-F048A430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043" y="386600"/>
            <a:ext cx="4613340" cy="1328285"/>
          </a:xfrm>
        </p:spPr>
        <p:txBody>
          <a:bodyPr/>
          <a:lstStyle>
            <a:lvl1pPr>
              <a:defRPr>
                <a:solidFill>
                  <a:srgbClr val="3379BE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6FEFA-3AFC-7D45-8000-436FD59760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42783" y="1847100"/>
            <a:ext cx="5181600" cy="4351338"/>
          </a:xfrm>
        </p:spPr>
        <p:txBody>
          <a:bodyPr/>
          <a:lstStyle>
            <a:lvl1pPr marL="0" indent="0">
              <a:buNone/>
              <a:defRPr b="0" i="0"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ES" dirty="0"/>
              <a:t>Content goes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B482E-CFE1-A549-848E-E783FA56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64BF3-C2DA-6145-81C1-543718B760BC}" type="slidenum">
              <a:rPr lang="en-ES" smtClean="0"/>
              <a:pPr/>
              <a:t>‹Nº›</a:t>
            </a:fld>
            <a:endParaRPr lang="en-E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617D70-293B-9742-84BD-A69E70AC8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76183" y="-11874"/>
            <a:ext cx="4114800" cy="348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ES" dirty="0"/>
              <a:t>INTRODUCE HERE THE TITLE OF THE PRESENTATION</a:t>
            </a:r>
          </a:p>
        </p:txBody>
      </p:sp>
      <p:pic>
        <p:nvPicPr>
          <p:cNvPr id="16" name="Picture 15" descr="A picture containing airplane&#10;&#10;Description automatically generated">
            <a:extLst>
              <a:ext uri="{FF2B5EF4-FFF2-40B4-BE49-F238E27FC236}">
                <a16:creationId xmlns:a16="http://schemas.microsoft.com/office/drawing/2014/main" id="{23D3D3DB-F07D-A648-966F-2BCD0BD2EF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9137" y="0"/>
            <a:ext cx="698182" cy="700391"/>
          </a:xfrm>
          <a:prstGeom prst="rect">
            <a:avLst/>
          </a:prstGeom>
        </p:spPr>
      </p:pic>
      <p:pic>
        <p:nvPicPr>
          <p:cNvPr id="17" name="Picture 16" descr="A picture containing airplane&#10;&#10;Description automatically generated">
            <a:extLst>
              <a:ext uri="{FF2B5EF4-FFF2-40B4-BE49-F238E27FC236}">
                <a16:creationId xmlns:a16="http://schemas.microsoft.com/office/drawing/2014/main" id="{C3EA0034-E225-464F-BAD8-942B9042E6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799137" y="0"/>
            <a:ext cx="698182" cy="700391"/>
          </a:xfrm>
          <a:prstGeom prst="rect">
            <a:avLst/>
          </a:prstGeom>
        </p:spPr>
      </p:pic>
      <p:pic>
        <p:nvPicPr>
          <p:cNvPr id="18" name="Picture 17" descr="A picture containing airplane&#10;&#10;Description automatically generated">
            <a:extLst>
              <a:ext uri="{FF2B5EF4-FFF2-40B4-BE49-F238E27FC236}">
                <a16:creationId xmlns:a16="http://schemas.microsoft.com/office/drawing/2014/main" id="{E19436CA-03A4-0449-821B-2CBD912D8F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99137" y="700546"/>
            <a:ext cx="698182" cy="70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9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ption 1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61030-8580-1442-869D-859943AF3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0691"/>
            <a:ext cx="9144000" cy="2133599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</a:t>
            </a:r>
            <a:endParaRPr lang="en-E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1F74F-01BE-3A44-9ADB-73E69DE6F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9737"/>
            <a:ext cx="9144000" cy="659719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1C8E0A2-7840-864F-9BAE-C14DD1E130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5120222"/>
            <a:ext cx="9144000" cy="441325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 dirty="0"/>
              <a:t>Click to edit 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3452AF-CF34-DB41-9F84-BE492DE8D4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0624" y="1065516"/>
            <a:ext cx="2818903" cy="681695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5E6D5A77-653E-544A-991B-38237FE860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013200" cy="4025900"/>
          </a:xfrm>
          <a:prstGeom prst="rect">
            <a:avLst/>
          </a:prstGeom>
        </p:spPr>
      </p:pic>
      <p:pic>
        <p:nvPicPr>
          <p:cNvPr id="46" name="Picture 45" descr="A close up of a logo&#10;&#10;Description automatically generated">
            <a:extLst>
              <a:ext uri="{FF2B5EF4-FFF2-40B4-BE49-F238E27FC236}">
                <a16:creationId xmlns:a16="http://schemas.microsoft.com/office/drawing/2014/main" id="{0D7883C3-21CD-8740-B2D6-7541A9E165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8178802" y="2832100"/>
            <a:ext cx="4013200" cy="40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3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ption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61030-8580-1442-869D-859943AF3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0691"/>
            <a:ext cx="9144000" cy="2133599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</a:t>
            </a:r>
            <a:endParaRPr lang="en-E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1F74F-01BE-3A44-9ADB-73E69DE6F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9737"/>
            <a:ext cx="9144000" cy="659719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E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1C8E0A2-7840-864F-9BAE-C14DD1E130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5120222"/>
            <a:ext cx="9144000" cy="441325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lvl="0"/>
            <a:r>
              <a:rPr lang="en-GB" dirty="0"/>
              <a:t>Click to edit 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3452AF-CF34-DB41-9F84-BE492DE8D4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0624" y="1065516"/>
            <a:ext cx="2818903" cy="68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32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F4725-12AB-2A46-AA7B-F9493D195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C3EC4-8DF1-6C4D-B9A1-C453D916A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88AF2-E6E8-AD4F-8455-B4462368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‹Nº›</a:t>
            </a:fld>
            <a:endParaRPr lang="en-E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28B23A6-056F-C749-9615-1C7FEB1F2B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16934"/>
            <a:ext cx="4114800" cy="348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algn="l"/>
            <a:r>
              <a:rPr lang="en-ES" dirty="0"/>
              <a:t>INTRODUCE HERE THE TITLE OF THE PRESENTATION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38B501-DCE9-414B-8C45-FA7591B1312F}"/>
              </a:ext>
            </a:extLst>
          </p:cNvPr>
          <p:cNvGrpSpPr/>
          <p:nvPr userDrawn="1"/>
        </p:nvGrpSpPr>
        <p:grpSpPr>
          <a:xfrm>
            <a:off x="0" y="0"/>
            <a:ext cx="722926" cy="1451368"/>
            <a:chOff x="0" y="0"/>
            <a:chExt cx="722926" cy="14513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750BA93-3E08-934B-98D5-C80859A729F7}"/>
                </a:ext>
              </a:extLst>
            </p:cNvPr>
            <p:cNvGrpSpPr/>
            <p:nvPr userDrawn="1"/>
          </p:nvGrpSpPr>
          <p:grpSpPr>
            <a:xfrm>
              <a:off x="0" y="0"/>
              <a:ext cx="722926" cy="1451368"/>
              <a:chOff x="0" y="0"/>
              <a:chExt cx="722926" cy="1451368"/>
            </a:xfrm>
          </p:grpSpPr>
          <p:pic>
            <p:nvPicPr>
              <p:cNvPr id="18" name="Picture 1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5753B008-0A63-DE4D-9FC2-5AFE12711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>
                <a:off x="0" y="726154"/>
                <a:ext cx="722926" cy="725214"/>
              </a:xfrm>
              <a:prstGeom prst="rect">
                <a:avLst/>
              </a:prstGeom>
            </p:spPr>
          </p:pic>
          <p:pic>
            <p:nvPicPr>
              <p:cNvPr id="19" name="Picture 18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86A9C3E-64D5-4F45-A073-E273D35FBCD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0" y="0"/>
                <a:ext cx="722926" cy="725214"/>
              </a:xfrm>
              <a:prstGeom prst="rect">
                <a:avLst/>
              </a:prstGeom>
            </p:spPr>
          </p:pic>
        </p:grpSp>
        <p:pic>
          <p:nvPicPr>
            <p:cNvPr id="17" name="Picture 16" descr="A close up of a logo&#10;&#10;Description automatically generated">
              <a:extLst>
                <a:ext uri="{FF2B5EF4-FFF2-40B4-BE49-F238E27FC236}">
                  <a16:creationId xmlns:a16="http://schemas.microsoft.com/office/drawing/2014/main" id="{0D724237-A5FA-9042-9553-F9D8DE4A59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22926" cy="7252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102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7.sv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FF09AD-FE24-A541-A50F-27F8B2584B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60A73-EA85-E44C-BD3A-1C4C763E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titles</a:t>
            </a:r>
            <a:endParaRPr lang="en-E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36B67-DC1B-B94C-AD3E-6DA894ACC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95430-B03C-0441-A914-E33D4B9C1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16934"/>
            <a:ext cx="4114800" cy="348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1">
                <a:solidFill>
                  <a:schemeClr val="tx1">
                    <a:tint val="7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pPr algn="l"/>
            <a:r>
              <a:rPr lang="en-ES" dirty="0"/>
              <a:t>INTRODUCE HERE THE TITLE OF THE PRESENTATION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2DA66C-9F75-1D45-8F8B-94BE6E5E9F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3879" y="6405498"/>
            <a:ext cx="1157286" cy="2798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BC7A28-96A3-C04A-8AFA-0DCC64F955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41528" r="50000"/>
          <a:stretch/>
        </p:blipFill>
        <p:spPr>
          <a:xfrm>
            <a:off x="11668030" y="191030"/>
            <a:ext cx="317235" cy="28083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F03EF-61D3-EF43-BBBF-AFED831A9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109" y="63306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31F24"/>
                </a:solidFill>
                <a:latin typeface="Trebuchet MS" panose="020B0703020202090204" pitchFamily="34" charset="0"/>
              </a:defRPr>
            </a:lvl1pPr>
          </a:lstStyle>
          <a:p>
            <a:fld id="{D4B56E35-3CB1-C146-B386-64B544387F4B}" type="slidenum">
              <a:rPr lang="en-ES" smtClean="0"/>
              <a:pPr/>
              <a:t>‹Nº›</a:t>
            </a:fld>
            <a:endParaRPr lang="en-ES" dirty="0"/>
          </a:p>
        </p:txBody>
      </p:sp>
    </p:spTree>
    <p:extLst>
      <p:ext uri="{BB962C8B-B14F-4D97-AF65-F5344CB8AC3E}">
        <p14:creationId xmlns:p14="http://schemas.microsoft.com/office/powerpoint/2010/main" val="130443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6" r:id="rId2"/>
    <p:sldLayoutId id="2147483662" r:id="rId3"/>
    <p:sldLayoutId id="2147483694" r:id="rId4"/>
    <p:sldLayoutId id="2147483695" r:id="rId5"/>
    <p:sldLayoutId id="2147483685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32124"/>
          </a:solidFill>
          <a:latin typeface="Trebuchet MS" panose="020B0703020202090204" pitchFamily="34" charset="0"/>
          <a:ea typeface="+mj-ea"/>
          <a:cs typeface="Gill Sans SemiBold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27ABD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27ABD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27ABD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27ABD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27ABD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3CFDB55-84F6-084D-BDAD-C5776CDDC7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27ABE">
                  <a:alpha val="65000"/>
                </a:srgbClr>
              </a:gs>
              <a:gs pos="100000">
                <a:srgbClr val="0D1F22">
                  <a:alpha val="80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60A73-EA85-E44C-BD3A-1C4C763E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titles</a:t>
            </a:r>
            <a:endParaRPr lang="en-E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36B67-DC1B-B94C-AD3E-6DA894ACC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95430-B03C-0441-A914-E33D4B9C17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16934"/>
            <a:ext cx="4114800" cy="348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1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pPr algn="l"/>
            <a:r>
              <a:rPr lang="en-ES" dirty="0"/>
              <a:t>INTRODUCE HERE THE TITLE OF THE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F03EF-61D3-EF43-BBBF-AFED831A9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3109" y="63306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D4B56E35-3CB1-C146-B386-64B544387F4B}" type="slidenum">
              <a:rPr lang="en-ES" smtClean="0"/>
              <a:pPr/>
              <a:t>‹Nº›</a:t>
            </a:fld>
            <a:endParaRPr lang="en-E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29FC1D-4FF0-6147-8708-12C0C064963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17540" y="6430561"/>
            <a:ext cx="1184095" cy="28634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4C4DF3D-B827-FA41-8889-2F36A842A67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680604" y="204809"/>
            <a:ext cx="317235" cy="29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5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3" r:id="rId2"/>
    <p:sldLayoutId id="2147483688" r:id="rId3"/>
    <p:sldLayoutId id="2147483689" r:id="rId4"/>
    <p:sldLayoutId id="2147483690" r:id="rId5"/>
    <p:sldLayoutId id="2147483691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Trebuchet MS" panose="020B0703020202090204" pitchFamily="34" charset="0"/>
          <a:ea typeface="+mj-ea"/>
          <a:cs typeface="Gill Sans SemiBold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1"/>
        </a:buClr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jpe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5" Type="http://schemas.openxmlformats.org/officeDocument/2006/relationships/image" Target="../media/image32.jpe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12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blueliv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DC1FC-619E-EA4A-94BA-A2B62AD9D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361670"/>
            <a:ext cx="12191999" cy="2133599"/>
          </a:xfrm>
        </p:spPr>
        <p:txBody>
          <a:bodyPr>
            <a:normAutofit fontScale="90000"/>
          </a:bodyPr>
          <a:lstStyle/>
          <a:p>
            <a:r>
              <a:rPr lang="en-ES" dirty="0">
                <a:latin typeface="Trebuchet MS"/>
                <a:cs typeface="Gill Sans SemiBold"/>
              </a:rPr>
              <a:t>Dancing samba with dolphins:</a:t>
            </a:r>
            <a:br>
              <a:rPr lang="en-ES" dirty="0">
                <a:latin typeface="Trebuchet MS"/>
                <a:cs typeface="Gill Sans SemiBold"/>
              </a:rPr>
            </a:br>
            <a:r>
              <a:rPr lang="en-ES" dirty="0">
                <a:latin typeface="Trebuchet MS"/>
                <a:cs typeface="Gill Sans SemiBold"/>
              </a:rPr>
              <a:t>Tracking a Brazilian threat actor moving to Europe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26B420-7CEC-194D-83A9-04361B4CE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ES" dirty="0">
                <a:latin typeface="Trebuchet MS"/>
              </a:rPr>
              <a:t>September 2020</a:t>
            </a:r>
          </a:p>
        </p:txBody>
      </p:sp>
    </p:spTree>
    <p:extLst>
      <p:ext uri="{BB962C8B-B14F-4D97-AF65-F5344CB8AC3E}">
        <p14:creationId xmlns:p14="http://schemas.microsoft.com/office/powerpoint/2010/main" val="1265027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>
                <a:latin typeface="Trebuchet MS"/>
                <a:cs typeface="Gill Sans SemiBold"/>
              </a:rPr>
              <a:t>Rooty Dolphin TTPs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10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6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D4D9DD7-37DE-4F8E-BCAC-5B8310262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449" y="1923496"/>
            <a:ext cx="918843" cy="911853"/>
          </a:xfrm>
        </p:spPr>
      </p:pic>
      <p:pic>
        <p:nvPicPr>
          <p:cNvPr id="8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D101191-9233-48B7-8FE1-FEF180A76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334" y="2218187"/>
            <a:ext cx="254468" cy="247478"/>
          </a:xfrm>
          <a:prstGeom prst="rect">
            <a:avLst/>
          </a:prstGeom>
        </p:spPr>
      </p:pic>
      <p:pic>
        <p:nvPicPr>
          <p:cNvPr id="9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2EDC3888-3985-4F43-9974-6F1AEB556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748" y="2141288"/>
            <a:ext cx="743824" cy="736834"/>
          </a:xfrm>
          <a:prstGeom prst="rect">
            <a:avLst/>
          </a:prstGeom>
        </p:spPr>
      </p:pic>
      <p:pic>
        <p:nvPicPr>
          <p:cNvPr id="10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887D7BC-C349-48BA-A9C5-28DBF347A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603" y="2176241"/>
            <a:ext cx="338357" cy="310395"/>
          </a:xfrm>
          <a:prstGeom prst="rect">
            <a:avLst/>
          </a:prstGeom>
        </p:spPr>
      </p:pic>
      <p:pic>
        <p:nvPicPr>
          <p:cNvPr id="11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F3794EC5-2D4D-4A3C-85BA-055346BE9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848" y="2232169"/>
            <a:ext cx="631972" cy="604009"/>
          </a:xfrm>
          <a:prstGeom prst="rect">
            <a:avLst/>
          </a:prstGeom>
        </p:spPr>
      </p:pic>
      <p:pic>
        <p:nvPicPr>
          <p:cNvPr id="13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98E28041-9D81-4855-A8BD-D7E954DCD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6345" y="2728519"/>
            <a:ext cx="380302" cy="373311"/>
          </a:xfrm>
          <a:prstGeom prst="rect">
            <a:avLst/>
          </a:prstGeom>
        </p:spPr>
      </p:pic>
      <p:pic>
        <p:nvPicPr>
          <p:cNvPr id="16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F3390DAC-8668-4273-9EC6-E5F7A3396D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6345" y="1854666"/>
            <a:ext cx="387294" cy="373303"/>
          </a:xfrm>
          <a:prstGeom prst="rect">
            <a:avLst/>
          </a:prstGeom>
        </p:spPr>
      </p:pic>
      <p:pic>
        <p:nvPicPr>
          <p:cNvPr id="17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72299B55-D974-415A-B16D-4C5D6AC06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6345" y="2295087"/>
            <a:ext cx="380302" cy="366311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7E7B9C-530C-4A25-9FF5-15016505895F}"/>
              </a:ext>
            </a:extLst>
          </p:cNvPr>
          <p:cNvCxnSpPr/>
          <p:nvPr/>
        </p:nvCxnSpPr>
        <p:spPr>
          <a:xfrm flipV="1">
            <a:off x="2502978" y="2526045"/>
            <a:ext cx="1305884" cy="1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EB26D14-46DD-4A92-916C-CFBE1ABD615C}"/>
              </a:ext>
            </a:extLst>
          </p:cNvPr>
          <p:cNvCxnSpPr>
            <a:cxnSpLocks/>
          </p:cNvCxnSpPr>
          <p:nvPr/>
        </p:nvCxnSpPr>
        <p:spPr>
          <a:xfrm flipV="1">
            <a:off x="5956444" y="2533036"/>
            <a:ext cx="662729" cy="1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4B24AD4-F620-4798-86F0-346C134F5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5499" y="2232168"/>
            <a:ext cx="631972" cy="604009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31E3AD6-3EDC-4FE9-9AA0-43AB557EAB1A}"/>
              </a:ext>
            </a:extLst>
          </p:cNvPr>
          <p:cNvCxnSpPr>
            <a:cxnSpLocks/>
          </p:cNvCxnSpPr>
          <p:nvPr/>
        </p:nvCxnSpPr>
        <p:spPr>
          <a:xfrm flipV="1">
            <a:off x="4565269" y="2526045"/>
            <a:ext cx="662729" cy="1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26AC5FF5-4E09-49A9-B381-9BC5A8D581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7406" y="2197214"/>
            <a:ext cx="268449" cy="275440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66D75FE-DF19-49E8-8754-5AF445555A3D}"/>
              </a:ext>
            </a:extLst>
          </p:cNvPr>
          <p:cNvCxnSpPr>
            <a:cxnSpLocks/>
          </p:cNvCxnSpPr>
          <p:nvPr/>
        </p:nvCxnSpPr>
        <p:spPr>
          <a:xfrm flipV="1">
            <a:off x="7354609" y="2512062"/>
            <a:ext cx="935370" cy="83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8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594B3A4B-BD38-4C28-AE8F-6D65D22418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9571" y="2190223"/>
            <a:ext cx="268449" cy="275440"/>
          </a:xfrm>
          <a:prstGeom prst="rect">
            <a:avLst/>
          </a:prstGeom>
        </p:spPr>
      </p:pic>
      <p:pic>
        <p:nvPicPr>
          <p:cNvPr id="39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92FF6A8D-640D-4F1D-97D5-BA31201E38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4933" y="2176242"/>
            <a:ext cx="261458" cy="254468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894F41-3B44-49D3-BD24-0A72268C438F}"/>
              </a:ext>
            </a:extLst>
          </p:cNvPr>
          <p:cNvCxnSpPr/>
          <p:nvPr/>
        </p:nvCxnSpPr>
        <p:spPr>
          <a:xfrm flipH="1">
            <a:off x="3009375" y="2194944"/>
            <a:ext cx="216715" cy="258662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591EC19-7235-4C39-966B-ED87E7A799A9}"/>
              </a:ext>
            </a:extLst>
          </p:cNvPr>
          <p:cNvCxnSpPr/>
          <p:nvPr/>
        </p:nvCxnSpPr>
        <p:spPr>
          <a:xfrm>
            <a:off x="8395368" y="2184022"/>
            <a:ext cx="6991" cy="664128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99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>
                <a:latin typeface="Trebuchet MS"/>
                <a:cs typeface="Gill Sans SemiBold"/>
              </a:rPr>
              <a:t>Rooty Dolphin TTPs – </a:t>
            </a:r>
            <a:r>
              <a:rPr lang="en-US" dirty="0" err="1">
                <a:latin typeface="Trebuchet MS"/>
                <a:cs typeface="Gill Sans SemiBold"/>
              </a:rPr>
              <a:t>AutoIt</a:t>
            </a:r>
            <a:r>
              <a:rPr lang="en-US" dirty="0">
                <a:latin typeface="Trebuchet MS"/>
                <a:cs typeface="Gill Sans SemiBold"/>
              </a:rPr>
              <a:t> DLL </a:t>
            </a:r>
            <a:r>
              <a:rPr lang="en-US">
                <a:latin typeface="Trebuchet MS"/>
                <a:cs typeface="Gill Sans SemiBold"/>
              </a:rPr>
              <a:t>Side-loading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11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D30135B0-B069-4356-BF08-F73CD29A2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816" y="2751137"/>
            <a:ext cx="1074588" cy="1038185"/>
          </a:xfrm>
          <a:prstGeom prst="rect">
            <a:avLst/>
          </a:prstGeom>
        </p:spPr>
      </p:pic>
      <p:pic>
        <p:nvPicPr>
          <p:cNvPr id="11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0D974A4F-5F11-4AE2-816E-A1D8D28EE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992" y="2713439"/>
            <a:ext cx="1134831" cy="1113369"/>
          </a:xfrm>
          <a:prstGeom prst="rect">
            <a:avLst/>
          </a:prstGeom>
        </p:spPr>
      </p:pic>
      <p:pic>
        <p:nvPicPr>
          <p:cNvPr id="13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A6708675-1555-464D-B393-832D4182C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463" y="2750932"/>
            <a:ext cx="970478" cy="956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24C36F-1E6A-4D80-845E-327A207F54BA}"/>
              </a:ext>
            </a:extLst>
          </p:cNvPr>
          <p:cNvSpPr txBox="1"/>
          <p:nvPr/>
        </p:nvSpPr>
        <p:spPr>
          <a:xfrm>
            <a:off x="838200" y="4763208"/>
            <a:ext cx="131324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0" i="0" dirty="0">
                <a:latin typeface="Trebuchet MS" panose="020B0603020202020204" pitchFamily="34" charset="0"/>
                <a:ea typeface="Consolas"/>
                <a:cs typeface="Consolas"/>
              </a:rPr>
              <a:t>C:\Programdata\[random_dir]\[AutoIT].exe C:\\Programdata\\[random_dir]\[AutoItScript] C:\\Programdata\\[random_dir]\[Mekotio_DLL] </a:t>
            </a:r>
            <a:endParaRPr lang="en-US" sz="1400" dirty="0">
              <a:latin typeface="Trebuchet MS" panose="020B0603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F68519-7D82-4835-8CF4-1652F20E5F24}"/>
              </a:ext>
            </a:extLst>
          </p:cNvPr>
          <p:cNvCxnSpPr/>
          <p:nvPr/>
        </p:nvCxnSpPr>
        <p:spPr>
          <a:xfrm flipV="1">
            <a:off x="3533028" y="3267076"/>
            <a:ext cx="1429871" cy="44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A5FFE3-4484-4DFE-8343-7DD9C09ACDA0}"/>
              </a:ext>
            </a:extLst>
          </p:cNvPr>
          <p:cNvCxnSpPr>
            <a:cxnSpLocks/>
          </p:cNvCxnSpPr>
          <p:nvPr/>
        </p:nvCxnSpPr>
        <p:spPr>
          <a:xfrm flipV="1">
            <a:off x="6364381" y="3259605"/>
            <a:ext cx="1429871" cy="44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48012FB-E44F-465E-9917-EE48AC08D2BB}"/>
              </a:ext>
            </a:extLst>
          </p:cNvPr>
          <p:cNvSpPr txBox="1"/>
          <p:nvPr/>
        </p:nvSpPr>
        <p:spPr>
          <a:xfrm>
            <a:off x="5299636" y="2819401"/>
            <a:ext cx="75602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 dirty="0" err="1">
                <a:latin typeface="Consolas"/>
              </a:rPr>
              <a:t>AutoIt</a:t>
            </a:r>
            <a:endParaRPr lang="en-US" sz="1200" b="1" dirty="0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D23285-D957-4FE0-91A4-D083529443F9}"/>
              </a:ext>
            </a:extLst>
          </p:cNvPr>
          <p:cNvSpPr txBox="1"/>
          <p:nvPr/>
        </p:nvSpPr>
        <p:spPr>
          <a:xfrm>
            <a:off x="7764930" y="3708401"/>
            <a:ext cx="125655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err="1">
                <a:latin typeface="Trebuchet MS" panose="020B0603020202020204" pitchFamily="34" charset="0"/>
              </a:rPr>
              <a:t>Mekotio</a:t>
            </a:r>
            <a:r>
              <a:rPr lang="en-US" sz="1200" b="1" dirty="0">
                <a:latin typeface="Trebuchet MS" panose="020B0603020202020204" pitchFamily="34" charset="0"/>
              </a:rPr>
              <a:t> DLL</a:t>
            </a:r>
            <a:endParaRPr lang="en-US" sz="1200" b="1" dirty="0" err="1">
              <a:latin typeface="Trebuchet MS" panose="020B0603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F42263-6FD9-4E79-8BC4-A04DC558972F}"/>
              </a:ext>
            </a:extLst>
          </p:cNvPr>
          <p:cNvSpPr txBox="1"/>
          <p:nvPr/>
        </p:nvSpPr>
        <p:spPr>
          <a:xfrm>
            <a:off x="2266577" y="3790577"/>
            <a:ext cx="125655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latin typeface="Trebuchet MS" panose="020B0603020202020204" pitchFamily="34" charset="0"/>
              </a:rPr>
              <a:t>AutoIt.exe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8D2409-C1B1-479C-8CCE-B201ADD47508}"/>
              </a:ext>
            </a:extLst>
          </p:cNvPr>
          <p:cNvSpPr txBox="1"/>
          <p:nvPr/>
        </p:nvSpPr>
        <p:spPr>
          <a:xfrm>
            <a:off x="3688354" y="2894754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latin typeface="Trebuchet MS" panose="020B0603020202020204" pitchFamily="34" charset="0"/>
              </a:rPr>
              <a:t>Interpret</a:t>
            </a:r>
            <a:endParaRPr lang="es-ES" dirty="0">
              <a:latin typeface="Trebuchet MS" panose="020B0603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EE80372-0990-4B46-9E4A-35BA3A4EC26F}"/>
              </a:ext>
            </a:extLst>
          </p:cNvPr>
          <p:cNvSpPr txBox="1"/>
          <p:nvPr/>
        </p:nvSpPr>
        <p:spPr>
          <a:xfrm>
            <a:off x="6328237" y="2516747"/>
            <a:ext cx="15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rebuchet MS" panose="020B0603020202020204" pitchFamily="34" charset="0"/>
              </a:rPr>
              <a:t>Load DLL in </a:t>
            </a:r>
            <a:r>
              <a:rPr lang="es-ES" dirty="0" err="1">
                <a:latin typeface="Trebuchet MS" panose="020B0603020202020204" pitchFamily="34" charset="0"/>
              </a:rPr>
              <a:t>memory</a:t>
            </a:r>
            <a:endParaRPr lang="es-ES" dirty="0">
              <a:latin typeface="Trebuchet MS" panose="020B0603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61BBB1D-310E-40D1-A993-0E4EAAB11F4D}"/>
              </a:ext>
            </a:extLst>
          </p:cNvPr>
          <p:cNvSpPr/>
          <p:nvPr/>
        </p:nvSpPr>
        <p:spPr>
          <a:xfrm>
            <a:off x="695569" y="4626708"/>
            <a:ext cx="11136923" cy="565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895F515-5F52-4499-83F0-FC7B73F86FC2}"/>
              </a:ext>
            </a:extLst>
          </p:cNvPr>
          <p:cNvSpPr txBox="1"/>
          <p:nvPr/>
        </p:nvSpPr>
        <p:spPr>
          <a:xfrm>
            <a:off x="578338" y="4272452"/>
            <a:ext cx="3833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Command</a:t>
            </a:r>
            <a:r>
              <a:rPr lang="es-ES" dirty="0"/>
              <a:t> in .</a:t>
            </a:r>
            <a:r>
              <a:rPr lang="es-ES" dirty="0" err="1"/>
              <a:t>lnk</a:t>
            </a:r>
            <a:r>
              <a:rPr lang="es-ES" dirty="0"/>
              <a:t> file in </a:t>
            </a:r>
            <a:r>
              <a:rPr lang="es-ES" dirty="0" err="1"/>
              <a:t>Autorun</a:t>
            </a:r>
            <a:r>
              <a:rPr lang="es-ES" dirty="0"/>
              <a:t> folder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1F75E29E-AB69-4389-BF1D-324A6A0E0B9A}"/>
              </a:ext>
            </a:extLst>
          </p:cNvPr>
          <p:cNvSpPr txBox="1"/>
          <p:nvPr/>
        </p:nvSpPr>
        <p:spPr>
          <a:xfrm>
            <a:off x="695569" y="5377317"/>
            <a:ext cx="1113692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 i="0" dirty="0">
                <a:latin typeface="Trebuchet MS" panose="020B0603020202020204" pitchFamily="34" charset="0"/>
                <a:ea typeface="Consolas"/>
                <a:cs typeface="Consolas"/>
              </a:rPr>
              <a:t>[AutoIT].exe [</a:t>
            </a:r>
            <a:r>
              <a:rPr lang="en-US" sz="1400" b="0" i="0" dirty="0" err="1">
                <a:latin typeface="Trebuchet MS" panose="020B0603020202020204" pitchFamily="34" charset="0"/>
                <a:ea typeface="Consolas"/>
                <a:cs typeface="Consolas"/>
              </a:rPr>
              <a:t>AutoItScript</a:t>
            </a:r>
            <a:r>
              <a:rPr lang="en-US" sz="1400" b="0" i="0" dirty="0">
                <a:latin typeface="Trebuchet MS" panose="020B0603020202020204" pitchFamily="34" charset="0"/>
                <a:ea typeface="Consolas"/>
                <a:cs typeface="Consolas"/>
              </a:rPr>
              <a:t>] [Mekotio_DLL] </a:t>
            </a:r>
            <a:endParaRPr lang="en-US" sz="1400" dirty="0">
              <a:latin typeface="Trebuchet MS" panose="020B0603020202020204" pitchFamily="34" charset="0"/>
            </a:endParaRPr>
          </a:p>
        </p:txBody>
      </p:sp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2A56A40B-86B6-4D6A-B7D3-ACEE94625BC6}"/>
              </a:ext>
            </a:extLst>
          </p:cNvPr>
          <p:cNvCxnSpPr>
            <a:stCxn id="13" idx="0"/>
            <a:endCxn id="7" idx="0"/>
          </p:cNvCxnSpPr>
          <p:nvPr/>
        </p:nvCxnSpPr>
        <p:spPr>
          <a:xfrm rot="16200000" flipH="1" flipV="1">
            <a:off x="5647303" y="1738"/>
            <a:ext cx="205" cy="5498592"/>
          </a:xfrm>
          <a:prstGeom prst="bentConnector3">
            <a:avLst>
              <a:gd name="adj1" fmla="val -336443415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E527174F-4C0C-4F2E-8B61-128928745B85}"/>
              </a:ext>
            </a:extLst>
          </p:cNvPr>
          <p:cNvSpPr txBox="1"/>
          <p:nvPr/>
        </p:nvSpPr>
        <p:spPr>
          <a:xfrm>
            <a:off x="3730822" y="1601673"/>
            <a:ext cx="3833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>
                <a:latin typeface="Trebuchet MS" panose="020B0603020202020204" pitchFamily="34" charset="0"/>
              </a:rPr>
              <a:t>Mekotio</a:t>
            </a:r>
            <a:r>
              <a:rPr lang="es-ES" dirty="0">
                <a:latin typeface="Trebuchet MS" panose="020B0603020202020204" pitchFamily="34" charset="0"/>
              </a:rPr>
              <a:t> </a:t>
            </a:r>
            <a:r>
              <a:rPr lang="es-ES" dirty="0" err="1">
                <a:latin typeface="Trebuchet MS" panose="020B0603020202020204" pitchFamily="34" charset="0"/>
              </a:rPr>
              <a:t>loaded</a:t>
            </a:r>
            <a:r>
              <a:rPr lang="es-ES" dirty="0">
                <a:latin typeface="Trebuchet MS" panose="020B0603020202020204" pitchFamily="34" charset="0"/>
              </a:rPr>
              <a:t> </a:t>
            </a:r>
            <a:r>
              <a:rPr lang="es-ES" dirty="0" err="1">
                <a:latin typeface="Trebuchet MS" panose="020B0603020202020204" pitchFamily="34" charset="0"/>
              </a:rPr>
              <a:t>into</a:t>
            </a:r>
            <a:r>
              <a:rPr lang="es-ES" dirty="0">
                <a:latin typeface="Trebuchet MS" panose="020B0603020202020204" pitchFamily="34" charset="0"/>
              </a:rPr>
              <a:t> </a:t>
            </a:r>
            <a:r>
              <a:rPr lang="es-ES" dirty="0" err="1">
                <a:latin typeface="Trebuchet MS" panose="020B0603020202020204" pitchFamily="34" charset="0"/>
              </a:rPr>
              <a:t>AutoIt</a:t>
            </a:r>
            <a:r>
              <a:rPr lang="es-ES" dirty="0">
                <a:latin typeface="Trebuchet MS" panose="020B0603020202020204" pitchFamily="34" charset="0"/>
              </a:rPr>
              <a:t> </a:t>
            </a:r>
            <a:r>
              <a:rPr lang="es-ES" dirty="0" err="1">
                <a:latin typeface="Trebuchet MS" panose="020B0603020202020204" pitchFamily="34" charset="0"/>
              </a:rPr>
              <a:t>memory</a:t>
            </a:r>
            <a:endParaRPr lang="es-ES" dirty="0">
              <a:latin typeface="Trebuchet MS" panose="020B0603020202020204" pitchFamily="34" charset="0"/>
            </a:endParaRPr>
          </a:p>
        </p:txBody>
      </p:sp>
      <p:pic>
        <p:nvPicPr>
          <p:cNvPr id="26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6C863FC0-90AD-4ADF-89FD-4FC339E3193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1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7222" y="2741807"/>
            <a:ext cx="970478" cy="95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0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>
                <a:latin typeface="Trebuchet MS"/>
                <a:cs typeface="Gill Sans SemiBold"/>
              </a:rPr>
              <a:t>Rooty Dolphin New TTPs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12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43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D53290C-AEA9-4347-A9D1-5335A731B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014" y="2078843"/>
            <a:ext cx="918843" cy="911853"/>
          </a:xfrm>
          <a:prstGeom prst="rect">
            <a:avLst/>
          </a:prstGeom>
        </p:spPr>
      </p:pic>
      <p:pic>
        <p:nvPicPr>
          <p:cNvPr id="44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B5CAC36-61F3-4928-A7C8-871445E90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315" y="2360950"/>
            <a:ext cx="254468" cy="247478"/>
          </a:xfrm>
          <a:prstGeom prst="rect">
            <a:avLst/>
          </a:prstGeom>
        </p:spPr>
      </p:pic>
      <p:pic>
        <p:nvPicPr>
          <p:cNvPr id="45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1F31FAC-A663-4B2F-8A94-FA999B91B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729" y="2284051"/>
            <a:ext cx="743824" cy="736834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9EA568F-F391-4F93-AADB-485F28992DE6}"/>
              </a:ext>
            </a:extLst>
          </p:cNvPr>
          <p:cNvCxnSpPr>
            <a:cxnSpLocks/>
          </p:cNvCxnSpPr>
          <p:nvPr/>
        </p:nvCxnSpPr>
        <p:spPr>
          <a:xfrm flipV="1">
            <a:off x="2516959" y="2668808"/>
            <a:ext cx="1305884" cy="1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3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C4F4579-824E-4836-8B27-12B05C3B6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480" y="2374931"/>
            <a:ext cx="631972" cy="604009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B5147B5-6551-4F22-9B55-0C56E157CF40}"/>
              </a:ext>
            </a:extLst>
          </p:cNvPr>
          <p:cNvCxnSpPr>
            <a:cxnSpLocks/>
          </p:cNvCxnSpPr>
          <p:nvPr/>
        </p:nvCxnSpPr>
        <p:spPr>
          <a:xfrm flipV="1">
            <a:off x="4579250" y="2668808"/>
            <a:ext cx="662729" cy="1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5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6052F09-FC7E-430E-AFD7-5DDDF72C4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387" y="2339977"/>
            <a:ext cx="268449" cy="275440"/>
          </a:xfrm>
          <a:prstGeom prst="rect">
            <a:avLst/>
          </a:prstGeom>
        </p:spPr>
      </p:pic>
      <p:pic>
        <p:nvPicPr>
          <p:cNvPr id="58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15C81307-FAFA-4DBB-98E6-54CBD17CD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8914" y="2319005"/>
            <a:ext cx="261458" cy="254468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6A8F585-FC57-4CDA-B2D9-B85B0557D7DF}"/>
              </a:ext>
            </a:extLst>
          </p:cNvPr>
          <p:cNvCxnSpPr>
            <a:cxnSpLocks/>
          </p:cNvCxnSpPr>
          <p:nvPr/>
        </p:nvCxnSpPr>
        <p:spPr>
          <a:xfrm flipH="1">
            <a:off x="3023356" y="2337707"/>
            <a:ext cx="216715" cy="258662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4" name="Picture 64" descr="A close up of a logo&#10;&#10;Description automatically generated">
            <a:extLst>
              <a:ext uri="{FF2B5EF4-FFF2-40B4-BE49-F238E27FC236}">
                <a16:creationId xmlns:a16="http://schemas.microsoft.com/office/drawing/2014/main" id="{794EBDA5-B34A-4EA3-B214-F8D393F2B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0950" y="3060034"/>
            <a:ext cx="464191" cy="450210"/>
          </a:xfrm>
          <a:prstGeom prst="rect">
            <a:avLst/>
          </a:prstGeom>
        </p:spPr>
      </p:pic>
      <p:pic>
        <p:nvPicPr>
          <p:cNvPr id="65" name="Picture 65" descr="A close up of a logo&#10;&#10;Description automatically generated">
            <a:extLst>
              <a:ext uri="{FF2B5EF4-FFF2-40B4-BE49-F238E27FC236}">
                <a16:creationId xmlns:a16="http://schemas.microsoft.com/office/drawing/2014/main" id="{56D1C212-59B1-445B-B3E3-74C3C4092A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9005" y="2025391"/>
            <a:ext cx="464191" cy="450210"/>
          </a:xfrm>
          <a:prstGeom prst="rect">
            <a:avLst/>
          </a:prstGeom>
        </p:spPr>
      </p:pic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2F406C4D-53E5-4426-94AC-D720D66400B3}"/>
              </a:ext>
            </a:extLst>
          </p:cNvPr>
          <p:cNvCxnSpPr>
            <a:cxnSpLocks/>
          </p:cNvCxnSpPr>
          <p:nvPr/>
        </p:nvCxnSpPr>
        <p:spPr>
          <a:xfrm>
            <a:off x="5921491" y="2712154"/>
            <a:ext cx="627775" cy="578838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F5D9349D-07A9-4AEE-A0F0-47ABC94DB7D0}"/>
              </a:ext>
            </a:extLst>
          </p:cNvPr>
          <p:cNvCxnSpPr/>
          <p:nvPr/>
        </p:nvCxnSpPr>
        <p:spPr>
          <a:xfrm flipV="1">
            <a:off x="5966495" y="2245427"/>
            <a:ext cx="543884" cy="469783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3C3351-92C0-43A9-BB83-8EAD2F2E5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1943099" y="3577847"/>
            <a:ext cx="8912837" cy="2711547"/>
          </a:xfrm>
        </p:spPr>
      </p:pic>
    </p:spTree>
    <p:extLst>
      <p:ext uri="{BB962C8B-B14F-4D97-AF65-F5344CB8AC3E}">
        <p14:creationId xmlns:p14="http://schemas.microsoft.com/office/powerpoint/2010/main" val="286519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>
                <a:latin typeface="Trebuchet MS"/>
                <a:cs typeface="Gill Sans SemiBold"/>
              </a:rPr>
              <a:t>Rooty Dolphin New TTPs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13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43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D53290C-AEA9-4347-A9D1-5335A731B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014" y="2078843"/>
            <a:ext cx="918843" cy="911853"/>
          </a:xfrm>
          <a:prstGeom prst="rect">
            <a:avLst/>
          </a:prstGeom>
        </p:spPr>
      </p:pic>
      <p:pic>
        <p:nvPicPr>
          <p:cNvPr id="44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B5CAC36-61F3-4928-A7C8-871445E90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315" y="2360950"/>
            <a:ext cx="254468" cy="247478"/>
          </a:xfrm>
          <a:prstGeom prst="rect">
            <a:avLst/>
          </a:prstGeom>
        </p:spPr>
      </p:pic>
      <p:pic>
        <p:nvPicPr>
          <p:cNvPr id="45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1F31FAC-A663-4B2F-8A94-FA999B91B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729" y="2284051"/>
            <a:ext cx="743824" cy="736834"/>
          </a:xfrm>
          <a:prstGeom prst="rect">
            <a:avLst/>
          </a:prstGeom>
        </p:spPr>
      </p:pic>
      <p:pic>
        <p:nvPicPr>
          <p:cNvPr id="47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966B11A-BE08-45E4-B1C2-5485A28F1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352" y="2451831"/>
            <a:ext cx="631972" cy="604009"/>
          </a:xfrm>
          <a:prstGeom prst="rect">
            <a:avLst/>
          </a:prstGeom>
        </p:spPr>
      </p:pic>
      <p:pic>
        <p:nvPicPr>
          <p:cNvPr id="48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D17122F5-0F69-4D6C-A477-D81952A59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849" y="2906236"/>
            <a:ext cx="380302" cy="373311"/>
          </a:xfrm>
          <a:prstGeom prst="rect">
            <a:avLst/>
          </a:prstGeom>
        </p:spPr>
      </p:pic>
      <p:pic>
        <p:nvPicPr>
          <p:cNvPr id="50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2A3791-717B-4608-8CC8-A7512A9A92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849" y="2472804"/>
            <a:ext cx="380302" cy="366311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9EA568F-F391-4F93-AADB-485F28992DE6}"/>
              </a:ext>
            </a:extLst>
          </p:cNvPr>
          <p:cNvCxnSpPr>
            <a:cxnSpLocks/>
          </p:cNvCxnSpPr>
          <p:nvPr/>
        </p:nvCxnSpPr>
        <p:spPr>
          <a:xfrm flipV="1">
            <a:off x="2516959" y="2668808"/>
            <a:ext cx="1305884" cy="1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3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C4F4579-824E-4836-8B27-12B05C3B6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480" y="2374931"/>
            <a:ext cx="631972" cy="604009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B5147B5-6551-4F22-9B55-0C56E157CF40}"/>
              </a:ext>
            </a:extLst>
          </p:cNvPr>
          <p:cNvCxnSpPr>
            <a:cxnSpLocks/>
          </p:cNvCxnSpPr>
          <p:nvPr/>
        </p:nvCxnSpPr>
        <p:spPr>
          <a:xfrm flipV="1">
            <a:off x="4579250" y="2668808"/>
            <a:ext cx="662729" cy="1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5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6052F09-FC7E-430E-AFD7-5DDDF72C47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1387" y="2339977"/>
            <a:ext cx="268449" cy="275440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F32A2F1-9B95-4BFF-B71B-1BDED55CF96F}"/>
              </a:ext>
            </a:extLst>
          </p:cNvPr>
          <p:cNvCxnSpPr>
            <a:cxnSpLocks/>
          </p:cNvCxnSpPr>
          <p:nvPr/>
        </p:nvCxnSpPr>
        <p:spPr>
          <a:xfrm flipV="1">
            <a:off x="8494113" y="2689779"/>
            <a:ext cx="935370" cy="83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7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54EC4713-3DC4-4B94-B1F8-4D2F5AB908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9075" y="2367940"/>
            <a:ext cx="268449" cy="275440"/>
          </a:xfrm>
          <a:prstGeom prst="rect">
            <a:avLst/>
          </a:prstGeom>
        </p:spPr>
      </p:pic>
      <p:pic>
        <p:nvPicPr>
          <p:cNvPr id="58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15C81307-FAFA-4DBB-98E6-54CBD17CD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8914" y="2319005"/>
            <a:ext cx="261458" cy="254468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6A8F585-FC57-4CDA-B2D9-B85B0557D7DF}"/>
              </a:ext>
            </a:extLst>
          </p:cNvPr>
          <p:cNvCxnSpPr>
            <a:cxnSpLocks/>
          </p:cNvCxnSpPr>
          <p:nvPr/>
        </p:nvCxnSpPr>
        <p:spPr>
          <a:xfrm flipH="1">
            <a:off x="3023356" y="2337707"/>
            <a:ext cx="216715" cy="258662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F2A9C0B-0629-495B-8899-9F89CD79224C}"/>
              </a:ext>
            </a:extLst>
          </p:cNvPr>
          <p:cNvCxnSpPr>
            <a:cxnSpLocks/>
          </p:cNvCxnSpPr>
          <p:nvPr/>
        </p:nvCxnSpPr>
        <p:spPr>
          <a:xfrm>
            <a:off x="9534872" y="2361739"/>
            <a:ext cx="6991" cy="664128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2" name="Picture 6" descr="A picture containing object, drawing, plate&#10;&#10;Description automatically generated">
            <a:extLst>
              <a:ext uri="{FF2B5EF4-FFF2-40B4-BE49-F238E27FC236}">
                <a16:creationId xmlns:a16="http://schemas.microsoft.com/office/drawing/2014/main" id="{27264CD3-1400-466D-80B7-B5678D43C8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4522" y="2023644"/>
            <a:ext cx="380301" cy="373311"/>
          </a:xfrm>
          <a:prstGeom prst="rect">
            <a:avLst/>
          </a:prstGeom>
        </p:spPr>
      </p:pic>
      <p:pic>
        <p:nvPicPr>
          <p:cNvPr id="64" name="Picture 64" descr="A close up of a logo&#10;&#10;Description automatically generated">
            <a:extLst>
              <a:ext uri="{FF2B5EF4-FFF2-40B4-BE49-F238E27FC236}">
                <a16:creationId xmlns:a16="http://schemas.microsoft.com/office/drawing/2014/main" id="{794EBDA5-B34A-4EA3-B214-F8D393F2B5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0950" y="3060034"/>
            <a:ext cx="464191" cy="450210"/>
          </a:xfrm>
          <a:prstGeom prst="rect">
            <a:avLst/>
          </a:prstGeom>
        </p:spPr>
      </p:pic>
      <p:pic>
        <p:nvPicPr>
          <p:cNvPr id="65" name="Picture 65" descr="A close up of a logo&#10;&#10;Description automatically generated">
            <a:extLst>
              <a:ext uri="{FF2B5EF4-FFF2-40B4-BE49-F238E27FC236}">
                <a16:creationId xmlns:a16="http://schemas.microsoft.com/office/drawing/2014/main" id="{56D1C212-59B1-445B-B3E3-74C3C4092A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49005" y="2025391"/>
            <a:ext cx="464191" cy="450210"/>
          </a:xfrm>
          <a:prstGeom prst="rect">
            <a:avLst/>
          </a:prstGeom>
        </p:spPr>
      </p:pic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0A2AB049-5738-4043-9BBE-CCEC3FCC7625}"/>
              </a:ext>
            </a:extLst>
          </p:cNvPr>
          <p:cNvCxnSpPr/>
          <p:nvPr/>
        </p:nvCxnSpPr>
        <p:spPr>
          <a:xfrm>
            <a:off x="7054005" y="2257748"/>
            <a:ext cx="627776" cy="418051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2F406C4D-53E5-4426-94AC-D720D66400B3}"/>
              </a:ext>
            </a:extLst>
          </p:cNvPr>
          <p:cNvCxnSpPr>
            <a:cxnSpLocks/>
          </p:cNvCxnSpPr>
          <p:nvPr/>
        </p:nvCxnSpPr>
        <p:spPr>
          <a:xfrm>
            <a:off x="5921491" y="2712154"/>
            <a:ext cx="627775" cy="578838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F5D9349D-07A9-4AEE-A0F0-47ABC94DB7D0}"/>
              </a:ext>
            </a:extLst>
          </p:cNvPr>
          <p:cNvCxnSpPr/>
          <p:nvPr/>
        </p:nvCxnSpPr>
        <p:spPr>
          <a:xfrm flipV="1">
            <a:off x="5966495" y="2245427"/>
            <a:ext cx="543884" cy="469783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ABCCCD91-9587-4C4C-96A1-D7335273759E}"/>
              </a:ext>
            </a:extLst>
          </p:cNvPr>
          <p:cNvCxnSpPr>
            <a:cxnSpLocks/>
          </p:cNvCxnSpPr>
          <p:nvPr/>
        </p:nvCxnSpPr>
        <p:spPr>
          <a:xfrm flipV="1">
            <a:off x="7057063" y="2671867"/>
            <a:ext cx="627773" cy="609599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787E055-02E0-4B0B-8887-80DDE65E3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782721" y="1538039"/>
            <a:ext cx="3964660" cy="4344632"/>
          </a:xfrm>
        </p:spPr>
      </p:pic>
      <p:pic>
        <p:nvPicPr>
          <p:cNvPr id="3" name="Picture 8" descr="A picture containing plate, train, drawing, bus&#10;&#10;Description automatically generated">
            <a:extLst>
              <a:ext uri="{FF2B5EF4-FFF2-40B4-BE49-F238E27FC236}">
                <a16:creationId xmlns:a16="http://schemas.microsoft.com/office/drawing/2014/main" id="{AF52EB3C-7865-4657-8723-9192AA101B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40571" y="1714575"/>
            <a:ext cx="408266" cy="401275"/>
          </a:xfrm>
          <a:prstGeom prst="rect">
            <a:avLst/>
          </a:prstGeom>
        </p:spPr>
      </p:pic>
      <p:pic>
        <p:nvPicPr>
          <p:cNvPr id="6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6053767-0A74-41C9-8773-2AB1F69AF5C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47381" y="1769945"/>
            <a:ext cx="7078980" cy="388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7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>
                <a:latin typeface="Trebuchet MS"/>
                <a:cs typeface="Gill Sans SemiBold"/>
              </a:rPr>
              <a:t>Rooty Dolphin TTPs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14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6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D4D9DD7-37DE-4F8E-BCAC-5B8310262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449" y="1923496"/>
            <a:ext cx="918843" cy="911853"/>
          </a:xfrm>
        </p:spPr>
      </p:pic>
      <p:pic>
        <p:nvPicPr>
          <p:cNvPr id="8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D101191-9233-48B7-8FE1-FEF180A76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334" y="2218187"/>
            <a:ext cx="254468" cy="247478"/>
          </a:xfrm>
          <a:prstGeom prst="rect">
            <a:avLst/>
          </a:prstGeom>
        </p:spPr>
      </p:pic>
      <p:pic>
        <p:nvPicPr>
          <p:cNvPr id="9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2EDC3888-3985-4F43-9974-6F1AEB556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748" y="2141288"/>
            <a:ext cx="743824" cy="736834"/>
          </a:xfrm>
          <a:prstGeom prst="rect">
            <a:avLst/>
          </a:prstGeom>
        </p:spPr>
      </p:pic>
      <p:pic>
        <p:nvPicPr>
          <p:cNvPr id="10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887D7BC-C349-48BA-A9C5-28DBF347A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603" y="2176241"/>
            <a:ext cx="338357" cy="310395"/>
          </a:xfrm>
          <a:prstGeom prst="rect">
            <a:avLst/>
          </a:prstGeom>
        </p:spPr>
      </p:pic>
      <p:pic>
        <p:nvPicPr>
          <p:cNvPr id="11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F3794EC5-2D4D-4A3C-85BA-055346BE9F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848" y="2232169"/>
            <a:ext cx="631972" cy="604009"/>
          </a:xfrm>
          <a:prstGeom prst="rect">
            <a:avLst/>
          </a:prstGeom>
        </p:spPr>
      </p:pic>
      <p:pic>
        <p:nvPicPr>
          <p:cNvPr id="13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98E28041-9D81-4855-A8BD-D7E954DCD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6345" y="2728519"/>
            <a:ext cx="380302" cy="373311"/>
          </a:xfrm>
          <a:prstGeom prst="rect">
            <a:avLst/>
          </a:prstGeom>
        </p:spPr>
      </p:pic>
      <p:pic>
        <p:nvPicPr>
          <p:cNvPr id="16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F3390DAC-8668-4273-9EC6-E5F7A3396D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6345" y="1854666"/>
            <a:ext cx="387294" cy="373303"/>
          </a:xfrm>
          <a:prstGeom prst="rect">
            <a:avLst/>
          </a:prstGeom>
        </p:spPr>
      </p:pic>
      <p:pic>
        <p:nvPicPr>
          <p:cNvPr id="17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72299B55-D974-415A-B16D-4C5D6AC06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6345" y="2295087"/>
            <a:ext cx="380302" cy="366311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7E7B9C-530C-4A25-9FF5-15016505895F}"/>
              </a:ext>
            </a:extLst>
          </p:cNvPr>
          <p:cNvCxnSpPr/>
          <p:nvPr/>
        </p:nvCxnSpPr>
        <p:spPr>
          <a:xfrm flipV="1">
            <a:off x="2502978" y="2526045"/>
            <a:ext cx="1305884" cy="1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EB26D14-46DD-4A92-916C-CFBE1ABD615C}"/>
              </a:ext>
            </a:extLst>
          </p:cNvPr>
          <p:cNvCxnSpPr>
            <a:cxnSpLocks/>
          </p:cNvCxnSpPr>
          <p:nvPr/>
        </p:nvCxnSpPr>
        <p:spPr>
          <a:xfrm flipV="1">
            <a:off x="5956444" y="2533036"/>
            <a:ext cx="662729" cy="1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4B24AD4-F620-4798-86F0-346C134F5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5499" y="2232168"/>
            <a:ext cx="631972" cy="604009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31E3AD6-3EDC-4FE9-9AA0-43AB557EAB1A}"/>
              </a:ext>
            </a:extLst>
          </p:cNvPr>
          <p:cNvCxnSpPr>
            <a:cxnSpLocks/>
          </p:cNvCxnSpPr>
          <p:nvPr/>
        </p:nvCxnSpPr>
        <p:spPr>
          <a:xfrm flipV="1">
            <a:off x="4565269" y="2526045"/>
            <a:ext cx="662729" cy="1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26AC5FF5-4E09-49A9-B381-9BC5A8D581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7406" y="2197214"/>
            <a:ext cx="268449" cy="275440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66D75FE-DF19-49E8-8754-5AF445555A3D}"/>
              </a:ext>
            </a:extLst>
          </p:cNvPr>
          <p:cNvCxnSpPr>
            <a:cxnSpLocks/>
          </p:cNvCxnSpPr>
          <p:nvPr/>
        </p:nvCxnSpPr>
        <p:spPr>
          <a:xfrm flipV="1">
            <a:off x="7354609" y="2512062"/>
            <a:ext cx="935370" cy="83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8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594B3A4B-BD38-4C28-AE8F-6D65D22418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9571" y="2190223"/>
            <a:ext cx="268449" cy="275440"/>
          </a:xfrm>
          <a:prstGeom prst="rect">
            <a:avLst/>
          </a:prstGeom>
        </p:spPr>
      </p:pic>
      <p:pic>
        <p:nvPicPr>
          <p:cNvPr id="39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92FF6A8D-640D-4F1D-97D5-BA31201E38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4933" y="2176242"/>
            <a:ext cx="261458" cy="254468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894F41-3B44-49D3-BD24-0A72268C438F}"/>
              </a:ext>
            </a:extLst>
          </p:cNvPr>
          <p:cNvCxnSpPr/>
          <p:nvPr/>
        </p:nvCxnSpPr>
        <p:spPr>
          <a:xfrm flipH="1">
            <a:off x="3009375" y="2194944"/>
            <a:ext cx="216715" cy="258662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591EC19-7235-4C39-966B-ED87E7A799A9}"/>
              </a:ext>
            </a:extLst>
          </p:cNvPr>
          <p:cNvCxnSpPr/>
          <p:nvPr/>
        </p:nvCxnSpPr>
        <p:spPr>
          <a:xfrm>
            <a:off x="8395368" y="2184022"/>
            <a:ext cx="6991" cy="664128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D53290C-AEA9-4347-A9D1-5335A731B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014" y="3774667"/>
            <a:ext cx="918843" cy="911853"/>
          </a:xfrm>
          <a:prstGeom prst="rect">
            <a:avLst/>
          </a:prstGeom>
        </p:spPr>
      </p:pic>
      <p:pic>
        <p:nvPicPr>
          <p:cNvPr id="44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B5CAC36-61F3-4928-A7C8-871445E90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315" y="4056774"/>
            <a:ext cx="254468" cy="247478"/>
          </a:xfrm>
          <a:prstGeom prst="rect">
            <a:avLst/>
          </a:prstGeom>
        </p:spPr>
      </p:pic>
      <p:pic>
        <p:nvPicPr>
          <p:cNvPr id="45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1F31FAC-A663-4B2F-8A94-FA999B91B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729" y="3979875"/>
            <a:ext cx="743824" cy="736834"/>
          </a:xfrm>
          <a:prstGeom prst="rect">
            <a:avLst/>
          </a:prstGeom>
        </p:spPr>
      </p:pic>
      <p:pic>
        <p:nvPicPr>
          <p:cNvPr id="47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966B11A-BE08-45E4-B1C2-5485A28F1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7352" y="4147655"/>
            <a:ext cx="631972" cy="604009"/>
          </a:xfrm>
          <a:prstGeom prst="rect">
            <a:avLst/>
          </a:prstGeom>
        </p:spPr>
      </p:pic>
      <p:pic>
        <p:nvPicPr>
          <p:cNvPr id="48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D17122F5-0F69-4D6C-A477-D81952A591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5849" y="4602060"/>
            <a:ext cx="380302" cy="373311"/>
          </a:xfrm>
          <a:prstGeom prst="rect">
            <a:avLst/>
          </a:prstGeom>
        </p:spPr>
      </p:pic>
      <p:pic>
        <p:nvPicPr>
          <p:cNvPr id="50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2A3791-717B-4608-8CC8-A7512A9A9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849" y="4168628"/>
            <a:ext cx="380302" cy="366311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9EA568F-F391-4F93-AADB-485F28992DE6}"/>
              </a:ext>
            </a:extLst>
          </p:cNvPr>
          <p:cNvCxnSpPr>
            <a:cxnSpLocks/>
          </p:cNvCxnSpPr>
          <p:nvPr/>
        </p:nvCxnSpPr>
        <p:spPr>
          <a:xfrm flipV="1">
            <a:off x="2516959" y="4364632"/>
            <a:ext cx="1305884" cy="1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3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C4F4579-824E-4836-8B27-12B05C3B6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9480" y="4070755"/>
            <a:ext cx="631972" cy="604009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B5147B5-6551-4F22-9B55-0C56E157CF40}"/>
              </a:ext>
            </a:extLst>
          </p:cNvPr>
          <p:cNvCxnSpPr>
            <a:cxnSpLocks/>
          </p:cNvCxnSpPr>
          <p:nvPr/>
        </p:nvCxnSpPr>
        <p:spPr>
          <a:xfrm flipV="1">
            <a:off x="4579250" y="4364632"/>
            <a:ext cx="662729" cy="1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5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6052F09-FC7E-430E-AFD7-5DDDF72C47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1387" y="4035801"/>
            <a:ext cx="268449" cy="275440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F32A2F1-9B95-4BFF-B71B-1BDED55CF96F}"/>
              </a:ext>
            </a:extLst>
          </p:cNvPr>
          <p:cNvCxnSpPr>
            <a:cxnSpLocks/>
          </p:cNvCxnSpPr>
          <p:nvPr/>
        </p:nvCxnSpPr>
        <p:spPr>
          <a:xfrm flipV="1">
            <a:off x="8494113" y="4385603"/>
            <a:ext cx="935370" cy="83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7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54EC4713-3DC4-4B94-B1F8-4D2F5AB908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9075" y="4063764"/>
            <a:ext cx="268449" cy="275440"/>
          </a:xfrm>
          <a:prstGeom prst="rect">
            <a:avLst/>
          </a:prstGeom>
        </p:spPr>
      </p:pic>
      <p:pic>
        <p:nvPicPr>
          <p:cNvPr id="58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15C81307-FAFA-4DBB-98E6-54CBD17CDD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8914" y="4014829"/>
            <a:ext cx="261458" cy="254468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6A8F585-FC57-4CDA-B2D9-B85B0557D7DF}"/>
              </a:ext>
            </a:extLst>
          </p:cNvPr>
          <p:cNvCxnSpPr>
            <a:cxnSpLocks/>
          </p:cNvCxnSpPr>
          <p:nvPr/>
        </p:nvCxnSpPr>
        <p:spPr>
          <a:xfrm flipH="1">
            <a:off x="3023356" y="4033531"/>
            <a:ext cx="216715" cy="258662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F2A9C0B-0629-495B-8899-9F89CD79224C}"/>
              </a:ext>
            </a:extLst>
          </p:cNvPr>
          <p:cNvCxnSpPr>
            <a:cxnSpLocks/>
          </p:cNvCxnSpPr>
          <p:nvPr/>
        </p:nvCxnSpPr>
        <p:spPr>
          <a:xfrm>
            <a:off x="9534872" y="4057563"/>
            <a:ext cx="6991" cy="664128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2" name="Picture 6" descr="A picture containing object, drawing, plate&#10;&#10;Description automatically generated">
            <a:extLst>
              <a:ext uri="{FF2B5EF4-FFF2-40B4-BE49-F238E27FC236}">
                <a16:creationId xmlns:a16="http://schemas.microsoft.com/office/drawing/2014/main" id="{27264CD3-1400-466D-80B7-B5678D43C8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4522" y="3719468"/>
            <a:ext cx="380301" cy="373311"/>
          </a:xfrm>
          <a:prstGeom prst="rect">
            <a:avLst/>
          </a:prstGeom>
        </p:spPr>
      </p:pic>
      <p:pic>
        <p:nvPicPr>
          <p:cNvPr id="64" name="Picture 64" descr="A close up of a logo&#10;&#10;Description automatically generated">
            <a:extLst>
              <a:ext uri="{FF2B5EF4-FFF2-40B4-BE49-F238E27FC236}">
                <a16:creationId xmlns:a16="http://schemas.microsoft.com/office/drawing/2014/main" id="{794EBDA5-B34A-4EA3-B214-F8D393F2B5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0950" y="4755858"/>
            <a:ext cx="464191" cy="450210"/>
          </a:xfrm>
          <a:prstGeom prst="rect">
            <a:avLst/>
          </a:prstGeom>
        </p:spPr>
      </p:pic>
      <p:pic>
        <p:nvPicPr>
          <p:cNvPr id="65" name="Picture 65" descr="A close up of a logo&#10;&#10;Description automatically generated">
            <a:extLst>
              <a:ext uri="{FF2B5EF4-FFF2-40B4-BE49-F238E27FC236}">
                <a16:creationId xmlns:a16="http://schemas.microsoft.com/office/drawing/2014/main" id="{56D1C212-59B1-445B-B3E3-74C3C4092A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9005" y="3721215"/>
            <a:ext cx="464191" cy="450210"/>
          </a:xfrm>
          <a:prstGeom prst="rect">
            <a:avLst/>
          </a:prstGeom>
        </p:spPr>
      </p:pic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0A2AB049-5738-4043-9BBE-CCEC3FCC7625}"/>
              </a:ext>
            </a:extLst>
          </p:cNvPr>
          <p:cNvCxnSpPr/>
          <p:nvPr/>
        </p:nvCxnSpPr>
        <p:spPr>
          <a:xfrm>
            <a:off x="7054005" y="3953572"/>
            <a:ext cx="627776" cy="418051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2F406C4D-53E5-4426-94AC-D720D66400B3}"/>
              </a:ext>
            </a:extLst>
          </p:cNvPr>
          <p:cNvCxnSpPr>
            <a:cxnSpLocks/>
          </p:cNvCxnSpPr>
          <p:nvPr/>
        </p:nvCxnSpPr>
        <p:spPr>
          <a:xfrm>
            <a:off x="5921491" y="4407978"/>
            <a:ext cx="627775" cy="578838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F5D9349D-07A9-4AEE-A0F0-47ABC94DB7D0}"/>
              </a:ext>
            </a:extLst>
          </p:cNvPr>
          <p:cNvCxnSpPr/>
          <p:nvPr/>
        </p:nvCxnSpPr>
        <p:spPr>
          <a:xfrm flipV="1">
            <a:off x="5966495" y="3941251"/>
            <a:ext cx="543884" cy="469783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ABCCCD91-9587-4C4C-96A1-D7335273759E}"/>
              </a:ext>
            </a:extLst>
          </p:cNvPr>
          <p:cNvCxnSpPr>
            <a:cxnSpLocks/>
          </p:cNvCxnSpPr>
          <p:nvPr/>
        </p:nvCxnSpPr>
        <p:spPr>
          <a:xfrm flipV="1">
            <a:off x="7057063" y="4367691"/>
            <a:ext cx="627773" cy="609599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767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rebuchet MS"/>
                <a:cs typeface="Gill Sans SemiBold"/>
              </a:rPr>
              <a:t>Chilean Campaign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B4AA0-A4C3-F648-AD24-523C5EBB0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Trebuchet MS"/>
              </a:rPr>
              <a:t>Date Early Nov 2019 – March 2020</a:t>
            </a:r>
            <a:endParaRPr lang="en-US" dirty="0"/>
          </a:p>
          <a:p>
            <a:r>
              <a:rPr lang="en-US" dirty="0">
                <a:latin typeface="Trebuchet MS"/>
              </a:rPr>
              <a:t>TTPS:</a:t>
            </a:r>
          </a:p>
          <a:p>
            <a:pPr lvl="1"/>
            <a:r>
              <a:rPr lang="en-US" dirty="0">
                <a:latin typeface="Trebuchet MS"/>
              </a:rPr>
              <a:t>Emails regarding account payment problems "</a:t>
            </a:r>
            <a:r>
              <a:rPr lang="en-US" i="1" dirty="0" err="1">
                <a:latin typeface="Trebuchet MS"/>
              </a:rPr>
              <a:t>Creemos</a:t>
            </a:r>
            <a:r>
              <a:rPr lang="en-US" i="1" dirty="0">
                <a:latin typeface="Trebuchet MS"/>
              </a:rPr>
              <a:t> que ha </a:t>
            </a:r>
            <a:r>
              <a:rPr lang="en-US" i="1" dirty="0" err="1">
                <a:latin typeface="Trebuchet MS"/>
              </a:rPr>
              <a:t>ocurrido</a:t>
            </a:r>
            <a:r>
              <a:rPr lang="en-US" i="1" dirty="0">
                <a:latin typeface="Trebuchet MS"/>
              </a:rPr>
              <a:t> </a:t>
            </a:r>
            <a:r>
              <a:rPr lang="en-US" i="1" dirty="0" err="1">
                <a:latin typeface="Trebuchet MS"/>
              </a:rPr>
              <a:t>algún</a:t>
            </a:r>
            <a:r>
              <a:rPr lang="en-US" i="1" dirty="0">
                <a:latin typeface="Trebuchet MS"/>
              </a:rPr>
              <a:t> </a:t>
            </a:r>
            <a:r>
              <a:rPr lang="en-US" i="1" dirty="0" err="1">
                <a:latin typeface="Trebuchet MS"/>
              </a:rPr>
              <a:t>imprevisto</a:t>
            </a:r>
            <a:r>
              <a:rPr lang="en-US" i="1" dirty="0">
                <a:latin typeface="Trebuchet MS"/>
              </a:rPr>
              <a:t> con el </a:t>
            </a:r>
            <a:r>
              <a:rPr lang="en-US" i="1" dirty="0" err="1">
                <a:latin typeface="Trebuchet MS"/>
              </a:rPr>
              <a:t>pago</a:t>
            </a:r>
            <a:r>
              <a:rPr lang="en-US" i="1" dirty="0">
                <a:latin typeface="Trebuchet MS"/>
              </a:rPr>
              <a:t> de </a:t>
            </a:r>
            <a:r>
              <a:rPr lang="en-US" i="1" dirty="0" err="1">
                <a:latin typeface="Trebuchet MS"/>
              </a:rPr>
              <a:t>su</a:t>
            </a:r>
            <a:r>
              <a:rPr lang="en-US" i="1" dirty="0">
                <a:latin typeface="Trebuchet MS"/>
              </a:rPr>
              <a:t> </a:t>
            </a:r>
            <a:r>
              <a:rPr lang="en-US" i="1" dirty="0" err="1">
                <a:latin typeface="Trebuchet MS"/>
              </a:rPr>
              <a:t>cuenta</a:t>
            </a:r>
            <a:r>
              <a:rPr lang="en-US" dirty="0">
                <a:latin typeface="Trebuchet MS"/>
              </a:rPr>
              <a:t>"</a:t>
            </a:r>
          </a:p>
          <a:p>
            <a:pPr lvl="1"/>
            <a:r>
              <a:rPr lang="en-US" dirty="0">
                <a:latin typeface="Trebuchet MS"/>
              </a:rPr>
              <a:t>Uses </a:t>
            </a:r>
            <a:r>
              <a:rPr lang="en-US" dirty="0" err="1">
                <a:latin typeface="Trebuchet MS"/>
              </a:rPr>
              <a:t>AutoIt</a:t>
            </a:r>
            <a:r>
              <a:rPr lang="en-US" dirty="0">
                <a:latin typeface="Trebuchet MS"/>
              </a:rPr>
              <a:t> DLL Side-loading</a:t>
            </a:r>
          </a:p>
          <a:p>
            <a:pPr lvl="1"/>
            <a:r>
              <a:rPr lang="en-US" dirty="0">
                <a:latin typeface="Trebuchet MS"/>
              </a:rPr>
              <a:t>X86 samples</a:t>
            </a:r>
          </a:p>
          <a:p>
            <a:r>
              <a:rPr lang="en-US" dirty="0">
                <a:latin typeface="Trebuchet MS"/>
              </a:rPr>
              <a:t>BTC Address</a:t>
            </a:r>
          </a:p>
          <a:p>
            <a:pPr lvl="1"/>
            <a:r>
              <a:rPr lang="en-ES" spc="-1" dirty="0">
                <a:solidFill>
                  <a:srgbClr val="000000"/>
                </a:solidFill>
                <a:latin typeface="Trebuchet MS"/>
              </a:rPr>
              <a:t>15fESxxWhR4aNJVMwoW9jF8X3S57gfjxWg</a:t>
            </a:r>
            <a:endParaRPr lang="en-US" dirty="0">
              <a:latin typeface="Trebuchet MS"/>
            </a:endParaRPr>
          </a:p>
          <a:p>
            <a:pPr lvl="1"/>
            <a:r>
              <a:rPr lang="en-US" dirty="0">
                <a:latin typeface="Trebuchet MS"/>
              </a:rPr>
              <a:t>163McXwBrc9S7JzbgegzVuw7QTJ9H1dQj7</a:t>
            </a:r>
          </a:p>
          <a:p>
            <a:pPr lvl="1"/>
            <a:r>
              <a:rPr lang="en-US" dirty="0">
                <a:latin typeface="Trebuchet MS"/>
              </a:rPr>
              <a:t>16odfekbni6DKPaxZbWZt8qqA9wTPPR5Fg</a:t>
            </a:r>
            <a:endParaRPr lang="en-US" dirty="0"/>
          </a:p>
          <a:p>
            <a:r>
              <a:rPr lang="en-US" dirty="0">
                <a:latin typeface="Trebuchet MS"/>
              </a:rPr>
              <a:t>Targets Chilean/Brazilian/Peruvian/Spanish financial institutions.</a:t>
            </a:r>
          </a:p>
          <a:p>
            <a:endParaRPr lang="en-US" dirty="0">
              <a:latin typeface="Trebuchet M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15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01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Trebuchet MS"/>
                <a:cs typeface="Gill Sans SemiBold"/>
              </a:rPr>
              <a:t>Spanish Campaign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B4AA0-A4C3-F648-AD24-523C5EBB0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rebuchet MS"/>
              </a:rPr>
              <a:t>Date March 2020 – July 2020</a:t>
            </a:r>
            <a:endParaRPr lang="en-US" dirty="0"/>
          </a:p>
          <a:p>
            <a:r>
              <a:rPr lang="en-US" dirty="0">
                <a:latin typeface="Trebuchet MS"/>
              </a:rPr>
              <a:t>TTPs</a:t>
            </a:r>
            <a:endParaRPr lang="en-US" dirty="0"/>
          </a:p>
          <a:p>
            <a:pPr lvl="1"/>
            <a:r>
              <a:rPr lang="en-US" dirty="0">
                <a:latin typeface="Trebuchet MS"/>
              </a:rPr>
              <a:t>Email spoofing:</a:t>
            </a:r>
          </a:p>
          <a:p>
            <a:pPr lvl="1"/>
            <a:endParaRPr lang="en-US" dirty="0">
              <a:latin typeface="Trebuchet MS"/>
            </a:endParaRPr>
          </a:p>
          <a:p>
            <a:pPr lvl="1"/>
            <a:endParaRPr lang="en-US" dirty="0">
              <a:latin typeface="Trebuchet MS"/>
            </a:endParaRPr>
          </a:p>
          <a:p>
            <a:pPr lvl="1"/>
            <a:endParaRPr lang="en-US" dirty="0">
              <a:latin typeface="Trebuchet MS"/>
            </a:endParaRPr>
          </a:p>
          <a:p>
            <a:endParaRPr lang="en-US" dirty="0">
              <a:latin typeface="Trebuchet MS"/>
            </a:endParaRPr>
          </a:p>
          <a:p>
            <a:endParaRPr lang="en-US" dirty="0">
              <a:latin typeface="Trebuchet MS"/>
            </a:endParaRPr>
          </a:p>
          <a:p>
            <a:pPr marL="0" indent="0">
              <a:buNone/>
            </a:pPr>
            <a:endParaRPr lang="en-US" dirty="0">
              <a:latin typeface="Trebuchet M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16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19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5CB79850-543A-4104-96B6-96B871047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453" y="3452112"/>
            <a:ext cx="2042159" cy="1020127"/>
          </a:xfrm>
          <a:prstGeom prst="rect">
            <a:avLst/>
          </a:prstGeom>
        </p:spPr>
      </p:pic>
      <p:pic>
        <p:nvPicPr>
          <p:cNvPr id="21" name="Picture 12" descr="A picture containing food&#10;&#10;Description automatically generated">
            <a:extLst>
              <a:ext uri="{FF2B5EF4-FFF2-40B4-BE49-F238E27FC236}">
                <a16:creationId xmlns:a16="http://schemas.microsoft.com/office/drawing/2014/main" id="{74691BD4-04A5-4AB6-AE30-35DA7B82D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006" y="3450468"/>
            <a:ext cx="2042160" cy="1154430"/>
          </a:xfrm>
          <a:prstGeom prst="rect">
            <a:avLst/>
          </a:prstGeom>
        </p:spPr>
      </p:pic>
      <p:pic>
        <p:nvPicPr>
          <p:cNvPr id="23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F3EDE644-92CF-4928-94E2-F86EBFF4C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675" y="3484241"/>
            <a:ext cx="1849418" cy="1077213"/>
          </a:xfrm>
          <a:prstGeom prst="rect">
            <a:avLst/>
          </a:prstGeom>
        </p:spPr>
      </p:pic>
      <p:pic>
        <p:nvPicPr>
          <p:cNvPr id="2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4B3745-C798-4F39-ACBA-6BE459201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640" y="4952439"/>
            <a:ext cx="2042160" cy="1154430"/>
          </a:xfrm>
          <a:prstGeom prst="rect">
            <a:avLst/>
          </a:prstGeom>
        </p:spPr>
      </p:pic>
      <p:pic>
        <p:nvPicPr>
          <p:cNvPr id="27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9CEA6C-2E61-4D11-A8E1-0422260D36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615" y="4831182"/>
            <a:ext cx="2042160" cy="1235964"/>
          </a:xfrm>
          <a:prstGeom prst="rect">
            <a:avLst/>
          </a:prstGeom>
        </p:spPr>
      </p:pic>
      <p:pic>
        <p:nvPicPr>
          <p:cNvPr id="29" name="Picture 16" descr="A picture containing shirt, drawing&#10;&#10;Description automatically generated">
            <a:extLst>
              <a:ext uri="{FF2B5EF4-FFF2-40B4-BE49-F238E27FC236}">
                <a16:creationId xmlns:a16="http://schemas.microsoft.com/office/drawing/2014/main" id="{240FD68A-4D74-44BE-AB8F-8B166E7245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6006" y="4989579"/>
            <a:ext cx="2042160" cy="11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Trebuchet MS"/>
                <a:cs typeface="Gill Sans SemiBold"/>
              </a:rPr>
              <a:t>Spanish Campaign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B4AA0-A4C3-F648-AD24-523C5EBB0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Trebuchet MS"/>
              </a:rPr>
              <a:t>Date March 2020 – July 2020</a:t>
            </a:r>
            <a:endParaRPr lang="en-US" dirty="0"/>
          </a:p>
          <a:p>
            <a:r>
              <a:rPr lang="en-US" dirty="0">
                <a:latin typeface="Trebuchet MS"/>
              </a:rPr>
              <a:t>TTPs</a:t>
            </a:r>
            <a:endParaRPr lang="en-US" dirty="0"/>
          </a:p>
          <a:p>
            <a:pPr lvl="1"/>
            <a:r>
              <a:rPr lang="en-US" dirty="0">
                <a:latin typeface="Trebuchet MS"/>
              </a:rPr>
              <a:t>Email spoofing.</a:t>
            </a:r>
          </a:p>
          <a:p>
            <a:pPr lvl="1"/>
            <a:r>
              <a:rPr lang="en-US" dirty="0">
                <a:latin typeface="Trebuchet MS"/>
              </a:rPr>
              <a:t>Uses </a:t>
            </a:r>
            <a:r>
              <a:rPr lang="en-US" dirty="0" err="1">
                <a:latin typeface="Trebuchet MS"/>
              </a:rPr>
              <a:t>AutoIt</a:t>
            </a:r>
            <a:r>
              <a:rPr lang="en-US" dirty="0">
                <a:latin typeface="Trebuchet MS"/>
              </a:rPr>
              <a:t> DLL Side-loading then change to </a:t>
            </a:r>
            <a:r>
              <a:rPr lang="en-US" dirty="0" err="1">
                <a:latin typeface="Trebuchet MS"/>
              </a:rPr>
              <a:t>AutoHotkey</a:t>
            </a:r>
            <a:r>
              <a:rPr lang="en-US" dirty="0">
                <a:latin typeface="Trebuchet MS"/>
              </a:rPr>
              <a:t> DLL Side-loading</a:t>
            </a:r>
          </a:p>
          <a:p>
            <a:pPr lvl="1"/>
            <a:r>
              <a:rPr lang="en-US" dirty="0">
                <a:latin typeface="Trebuchet MS"/>
              </a:rPr>
              <a:t>x86 and x64 samples</a:t>
            </a:r>
          </a:p>
          <a:p>
            <a:r>
              <a:rPr lang="en-US" dirty="0">
                <a:latin typeface="Trebuchet MS"/>
              </a:rPr>
              <a:t>BTC Address </a:t>
            </a:r>
          </a:p>
          <a:p>
            <a:pPr lvl="1"/>
            <a:r>
              <a:rPr lang="en-US" dirty="0">
                <a:latin typeface="Trebuchet MS"/>
              </a:rPr>
              <a:t>16odfekbni6DKPaxZbWZt8qqA9wTPPR5Fg</a:t>
            </a:r>
          </a:p>
          <a:p>
            <a:pPr lvl="1"/>
            <a:r>
              <a:rPr lang="en-US" dirty="0">
                <a:latin typeface="Trebuchet MS"/>
              </a:rPr>
              <a:t>1PkVmYNiT6mobnDgq8M6YLXWqFraW2jdAk</a:t>
            </a:r>
            <a:endParaRPr lang="en-US" dirty="0"/>
          </a:p>
          <a:p>
            <a:pPr lvl="1"/>
            <a:r>
              <a:rPr lang="en-US" dirty="0">
                <a:latin typeface="Trebuchet MS"/>
              </a:rPr>
              <a:t>1B6zPQ2xFSNpXaxzTBDVifPvBEJsjtjG63</a:t>
            </a:r>
            <a:endParaRPr lang="en-US" dirty="0"/>
          </a:p>
          <a:p>
            <a:r>
              <a:rPr lang="en-US" dirty="0">
                <a:latin typeface="Trebuchet MS"/>
              </a:rPr>
              <a:t>Targets Chilean/Brazilian/Peruvian/Spanish financial institutions and some BTC Exchanges.</a:t>
            </a:r>
          </a:p>
          <a:p>
            <a:endParaRPr lang="en-US" dirty="0">
              <a:latin typeface="Trebuchet MS"/>
            </a:endParaRPr>
          </a:p>
          <a:p>
            <a:pPr marL="0" indent="0">
              <a:buNone/>
            </a:pPr>
            <a:endParaRPr lang="en-US" dirty="0">
              <a:latin typeface="Trebuchet M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17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92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Trebuchet MS"/>
                <a:cs typeface="Gill Sans SemiBold"/>
              </a:rPr>
              <a:t>Italian Campaign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B4AA0-A4C3-F648-AD24-523C5EBB0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rebuchet MS"/>
              </a:rPr>
              <a:t>Date July 2020 (2020/07/27) - Currently</a:t>
            </a:r>
            <a:endParaRPr lang="en-US" dirty="0"/>
          </a:p>
          <a:p>
            <a:r>
              <a:rPr lang="en-US" dirty="0">
                <a:latin typeface="Trebuchet MS"/>
              </a:rPr>
              <a:t>TTPs</a:t>
            </a:r>
            <a:endParaRPr lang="en-US" dirty="0"/>
          </a:p>
          <a:p>
            <a:pPr lvl="1"/>
            <a:r>
              <a:rPr lang="en-US" dirty="0">
                <a:latin typeface="Trebuchet MS"/>
              </a:rPr>
              <a:t>Email spoofing:</a:t>
            </a:r>
          </a:p>
          <a:p>
            <a:pPr lvl="1"/>
            <a:endParaRPr lang="en-US" dirty="0">
              <a:latin typeface="Trebuchet MS"/>
            </a:endParaRPr>
          </a:p>
          <a:p>
            <a:pPr lvl="1"/>
            <a:endParaRPr lang="en-US" dirty="0">
              <a:latin typeface="Trebuchet MS"/>
            </a:endParaRPr>
          </a:p>
          <a:p>
            <a:pPr lvl="1"/>
            <a:endParaRPr lang="en-US" dirty="0">
              <a:latin typeface="Trebuchet M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18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7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1B06209-4F97-4EDE-8440-C5A4E2EB1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274" y="3562840"/>
            <a:ext cx="5515855" cy="19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7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Trebuchet MS"/>
                <a:cs typeface="Gill Sans SemiBold"/>
              </a:rPr>
              <a:t>Italian Campaign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B4AA0-A4C3-F648-AD24-523C5EBB0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Trebuchet MS"/>
              </a:rPr>
              <a:t>Date July 2020 (2020/07/27) - Currently</a:t>
            </a:r>
            <a:endParaRPr lang="en-US" dirty="0"/>
          </a:p>
          <a:p>
            <a:r>
              <a:rPr lang="en-US" dirty="0">
                <a:latin typeface="Trebuchet MS"/>
              </a:rPr>
              <a:t>TTPs</a:t>
            </a:r>
            <a:endParaRPr lang="en-US" dirty="0"/>
          </a:p>
          <a:p>
            <a:pPr lvl="1"/>
            <a:r>
              <a:rPr lang="en-US" dirty="0">
                <a:latin typeface="Trebuchet MS"/>
              </a:rPr>
              <a:t>Email spoofing.</a:t>
            </a:r>
          </a:p>
          <a:p>
            <a:pPr lvl="1"/>
            <a:r>
              <a:rPr lang="en-US" dirty="0">
                <a:latin typeface="Trebuchet MS"/>
              </a:rPr>
              <a:t>Uses </a:t>
            </a:r>
            <a:r>
              <a:rPr lang="en-US" dirty="0" err="1">
                <a:latin typeface="Trebuchet MS"/>
              </a:rPr>
              <a:t>AutoHotkey</a:t>
            </a:r>
            <a:r>
              <a:rPr lang="en-US" dirty="0">
                <a:latin typeface="Trebuchet MS"/>
              </a:rPr>
              <a:t> DLL Side-loading</a:t>
            </a:r>
          </a:p>
          <a:p>
            <a:pPr lvl="1"/>
            <a:r>
              <a:rPr lang="en-US" dirty="0">
                <a:latin typeface="Trebuchet MS"/>
              </a:rPr>
              <a:t>x86 and x64 samples</a:t>
            </a:r>
          </a:p>
          <a:p>
            <a:r>
              <a:rPr lang="en-US" dirty="0">
                <a:latin typeface="Trebuchet MS"/>
              </a:rPr>
              <a:t>BTC Address</a:t>
            </a:r>
          </a:p>
          <a:p>
            <a:pPr lvl="1"/>
            <a:r>
              <a:rPr lang="en-US" dirty="0">
                <a:latin typeface="Trebuchet MS"/>
              </a:rPr>
              <a:t>1B6zPQ2xFSNpXaxzTBDVifPvBEJsjtjG63</a:t>
            </a:r>
          </a:p>
          <a:p>
            <a:r>
              <a:rPr lang="en-US" dirty="0">
                <a:latin typeface="Trebuchet MS"/>
              </a:rPr>
              <a:t>Targets Chilean/Brazilian/Peruvian/Spanish/Italian financial institutions and some BTC Exchanges.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19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>
                <a:latin typeface="Trebuchet MS"/>
                <a:cs typeface="Gill Sans SemiBold"/>
              </a:rPr>
              <a:t>Agenda</a:t>
            </a:r>
            <a:endParaRPr lang="en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B4AA0-A4C3-F648-AD24-523C5EBB0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Samba Dolphins are coming…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Rooty Dolphin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327ABD"/>
              </a:buClr>
              <a:buFont typeface="Arial"/>
              <a:buChar char="•"/>
            </a:pPr>
            <a:r>
              <a:rPr lang="en-ES" sz="2400" b="0" strike="noStrike" spc="-1" dirty="0">
                <a:solidFill>
                  <a:srgbClr val="000000"/>
                </a:solidFill>
                <a:latin typeface="Trebuchet MS"/>
              </a:rPr>
              <a:t>Mekotio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327ABD"/>
              </a:buClr>
              <a:buFont typeface="Arial"/>
              <a:buChar char="•"/>
            </a:pPr>
            <a:r>
              <a:rPr lang="en-ES" sz="2400" b="0" strike="noStrike" spc="-1" dirty="0">
                <a:solidFill>
                  <a:srgbClr val="000000"/>
                </a:solidFill>
                <a:latin typeface="Trebuchet MS"/>
              </a:rPr>
              <a:t>Tactics, Techniques and Procedures (TTPs)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327ABD"/>
              </a:buClr>
              <a:buFont typeface="Arial"/>
              <a:buChar char="•"/>
            </a:pPr>
            <a:r>
              <a:rPr lang="en-ES" sz="2400" b="0" strike="noStrike" spc="-1" dirty="0">
                <a:solidFill>
                  <a:srgbClr val="000000"/>
                </a:solidFill>
                <a:latin typeface="Trebuchet MS"/>
              </a:rPr>
              <a:t>Chilean Campaign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327ABD"/>
              </a:buClr>
              <a:buFont typeface="Arial"/>
              <a:buChar char="•"/>
            </a:pPr>
            <a:r>
              <a:rPr lang="en-ES" sz="2400" b="0" strike="noStrike" spc="-1" dirty="0">
                <a:solidFill>
                  <a:srgbClr val="000000"/>
                </a:solidFill>
                <a:latin typeface="Trebuchet MS"/>
              </a:rPr>
              <a:t>Spanish Campaign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327ABD"/>
              </a:buClr>
              <a:buFont typeface="Arial"/>
              <a:buChar char="•"/>
            </a:pPr>
            <a:r>
              <a:rPr lang="en-ES" sz="2400" b="0" strike="noStrike" spc="-1" dirty="0">
                <a:solidFill>
                  <a:srgbClr val="000000"/>
                </a:solidFill>
                <a:latin typeface="Trebuchet MS"/>
              </a:rPr>
              <a:t>Italian Campaign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327ABD"/>
              </a:buClr>
              <a:buFont typeface="Arial"/>
              <a:buChar char="•"/>
            </a:pPr>
            <a:r>
              <a:rPr lang="en-ES" sz="2400" b="0" strike="noStrike" spc="-1" dirty="0">
                <a:solidFill>
                  <a:srgbClr val="000000"/>
                </a:solidFill>
                <a:latin typeface="Trebuchet MS"/>
              </a:rPr>
              <a:t>Links between campaigns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Conclusion</a:t>
            </a:r>
          </a:p>
          <a:p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2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0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CD3D59C-4476-4577-BF08-226C833561B9}"/>
              </a:ext>
            </a:extLst>
          </p:cNvPr>
          <p:cNvCxnSpPr/>
          <p:nvPr/>
        </p:nvCxnSpPr>
        <p:spPr>
          <a:xfrm flipH="1" flipV="1">
            <a:off x="4762500" y="3017520"/>
            <a:ext cx="7620" cy="899160"/>
          </a:xfrm>
          <a:prstGeom prst="straightConnector1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A646513-607A-4F46-9D4E-AFD71F601762}"/>
              </a:ext>
            </a:extLst>
          </p:cNvPr>
          <p:cNvCxnSpPr>
            <a:cxnSpLocks/>
          </p:cNvCxnSpPr>
          <p:nvPr/>
        </p:nvCxnSpPr>
        <p:spPr>
          <a:xfrm flipH="1" flipV="1">
            <a:off x="7421880" y="2979420"/>
            <a:ext cx="7620" cy="899160"/>
          </a:xfrm>
          <a:prstGeom prst="straightConnector1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81BF181-C826-485C-B65F-84BA99847837}"/>
              </a:ext>
            </a:extLst>
          </p:cNvPr>
          <p:cNvCxnSpPr>
            <a:cxnSpLocks/>
          </p:cNvCxnSpPr>
          <p:nvPr/>
        </p:nvCxnSpPr>
        <p:spPr>
          <a:xfrm flipH="1" flipV="1">
            <a:off x="9905999" y="2987040"/>
            <a:ext cx="7620" cy="899160"/>
          </a:xfrm>
          <a:prstGeom prst="straightConnector1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rebuchet MS"/>
                <a:cs typeface="Gill Sans SemiBold"/>
              </a:rPr>
              <a:t>Campaigns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20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8692217-C735-405F-A291-FEC03DFF5761}"/>
              </a:ext>
            </a:extLst>
          </p:cNvPr>
          <p:cNvCxnSpPr/>
          <p:nvPr/>
        </p:nvCxnSpPr>
        <p:spPr>
          <a:xfrm flipV="1">
            <a:off x="917388" y="3907564"/>
            <a:ext cx="10361704" cy="7471"/>
          </a:xfrm>
          <a:prstGeom prst="straightConnector1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843216-B4C0-483D-9FAC-F47CFB81361F}"/>
              </a:ext>
            </a:extLst>
          </p:cNvPr>
          <p:cNvSpPr txBox="1"/>
          <p:nvPr/>
        </p:nvSpPr>
        <p:spPr>
          <a:xfrm>
            <a:off x="518048" y="3911638"/>
            <a:ext cx="8036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latin typeface="Trebuchet MS"/>
              </a:rPr>
              <a:t>2019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0E4D71-21A1-499B-A514-E33216E2940A}"/>
              </a:ext>
            </a:extLst>
          </p:cNvPr>
          <p:cNvSpPr txBox="1"/>
          <p:nvPr/>
        </p:nvSpPr>
        <p:spPr>
          <a:xfrm>
            <a:off x="10887374" y="3911638"/>
            <a:ext cx="7884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latin typeface="Trebuchet MS"/>
              </a:rPr>
              <a:t>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128CF3-028F-4E55-9303-AF14F3E4D29F}"/>
              </a:ext>
            </a:extLst>
          </p:cNvPr>
          <p:cNvSpPr txBox="1"/>
          <p:nvPr/>
        </p:nvSpPr>
        <p:spPr>
          <a:xfrm>
            <a:off x="5724600" y="3919258"/>
            <a:ext cx="7427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latin typeface="Trebuchet MS"/>
              </a:rPr>
              <a:t>2020</a:t>
            </a: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E27E0A82-D614-41D2-A8F0-5AACEC8C4EF5}"/>
              </a:ext>
            </a:extLst>
          </p:cNvPr>
          <p:cNvSpPr/>
          <p:nvPr/>
        </p:nvSpPr>
        <p:spPr>
          <a:xfrm>
            <a:off x="4669155" y="3800475"/>
            <a:ext cx="198120" cy="205740"/>
          </a:xfrm>
          <a:prstGeom prst="flowChartConnec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CABD7601-4256-4ECF-AA92-841E74813E85}"/>
              </a:ext>
            </a:extLst>
          </p:cNvPr>
          <p:cNvSpPr/>
          <p:nvPr/>
        </p:nvSpPr>
        <p:spPr>
          <a:xfrm>
            <a:off x="7328535" y="3800474"/>
            <a:ext cx="198120" cy="205740"/>
          </a:xfrm>
          <a:prstGeom prst="flowChartConnec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42673F50-F97D-4D04-B1CA-0D7DC2E2FF0D}"/>
              </a:ext>
            </a:extLst>
          </p:cNvPr>
          <p:cNvSpPr/>
          <p:nvPr/>
        </p:nvSpPr>
        <p:spPr>
          <a:xfrm>
            <a:off x="9805035" y="3800474"/>
            <a:ext cx="198120" cy="205740"/>
          </a:xfrm>
          <a:prstGeom prst="flowChartConnector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9A83B0-DC44-4925-9909-6FF9EDC7B181}"/>
              </a:ext>
            </a:extLst>
          </p:cNvPr>
          <p:cNvSpPr txBox="1"/>
          <p:nvPr/>
        </p:nvSpPr>
        <p:spPr>
          <a:xfrm>
            <a:off x="4436819" y="3987837"/>
            <a:ext cx="6589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latin typeface="Trebuchet MS"/>
                <a:cs typeface="Calibri"/>
              </a:rPr>
              <a:t>Nov</a:t>
            </a:r>
            <a:endParaRPr lang="en-US" dirty="0">
              <a:latin typeface="Trebuchet M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A7C079-7F42-4B49-98EF-E4631EED07CA}"/>
              </a:ext>
            </a:extLst>
          </p:cNvPr>
          <p:cNvSpPr txBox="1"/>
          <p:nvPr/>
        </p:nvSpPr>
        <p:spPr>
          <a:xfrm>
            <a:off x="7019998" y="3987837"/>
            <a:ext cx="8036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latin typeface="Trebuchet MS"/>
                <a:cs typeface="Calibri"/>
              </a:rPr>
              <a:t>March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B8958D-C5FA-4C9B-B8D8-6035224CD8A8}"/>
              </a:ext>
            </a:extLst>
          </p:cNvPr>
          <p:cNvSpPr txBox="1"/>
          <p:nvPr/>
        </p:nvSpPr>
        <p:spPr>
          <a:xfrm>
            <a:off x="9443157" y="3987837"/>
            <a:ext cx="91036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latin typeface="Trebuchet MS"/>
                <a:cs typeface="Calibri"/>
              </a:rPr>
              <a:t>August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D559A9-008F-4823-8FBE-2D01E48D1F9C}"/>
              </a:ext>
            </a:extLst>
          </p:cNvPr>
          <p:cNvSpPr txBox="1"/>
          <p:nvPr/>
        </p:nvSpPr>
        <p:spPr>
          <a:xfrm>
            <a:off x="3754755" y="2345055"/>
            <a:ext cx="203454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Trebuchet MS"/>
              </a:rPr>
              <a:t>Chilean Campaign</a:t>
            </a:r>
          </a:p>
          <a:p>
            <a:r>
              <a:rPr lang="en-US" dirty="0">
                <a:latin typeface="Trebuchet MS"/>
              </a:rPr>
              <a:t>ID: OP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5566BD-CB85-466C-A0CC-F158EEEF3B4B}"/>
              </a:ext>
            </a:extLst>
          </p:cNvPr>
          <p:cNvSpPr txBox="1"/>
          <p:nvPr/>
        </p:nvSpPr>
        <p:spPr>
          <a:xfrm>
            <a:off x="6406515" y="2345055"/>
            <a:ext cx="203454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rebuchet MS"/>
              </a:rPr>
              <a:t>Spanish Campaign</a:t>
            </a:r>
          </a:p>
          <a:p>
            <a:r>
              <a:rPr lang="en-US">
                <a:latin typeface="Trebuchet MS"/>
              </a:rPr>
              <a:t>ID: ES</a:t>
            </a:r>
            <a:endParaRPr lang="en-US" dirty="0">
              <a:latin typeface="Trebuchet M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1FC061-A8FF-4F9D-B0D8-0392929DB175}"/>
              </a:ext>
            </a:extLst>
          </p:cNvPr>
          <p:cNvSpPr txBox="1"/>
          <p:nvPr/>
        </p:nvSpPr>
        <p:spPr>
          <a:xfrm>
            <a:off x="8936355" y="2337434"/>
            <a:ext cx="203454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rebuchet MS"/>
              </a:rPr>
              <a:t>Italian Campaign</a:t>
            </a:r>
          </a:p>
          <a:p>
            <a:r>
              <a:rPr lang="en-US">
                <a:latin typeface="Trebuchet MS"/>
              </a:rPr>
              <a:t>ID: IT</a:t>
            </a:r>
            <a:endParaRPr lang="en-US" dirty="0">
              <a:latin typeface="Trebuchet M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1521D2-9C5E-4940-A46C-D224E10EAB85}"/>
              </a:ext>
            </a:extLst>
          </p:cNvPr>
          <p:cNvSpPr txBox="1"/>
          <p:nvPr/>
        </p:nvSpPr>
        <p:spPr>
          <a:xfrm>
            <a:off x="917388" y="4931582"/>
            <a:ext cx="43247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Trebuchet MS" panose="020B0603020202020204" pitchFamily="34" charset="0"/>
              </a:rPr>
              <a:t>~3-5 </a:t>
            </a:r>
            <a:r>
              <a:rPr lang="es-ES" dirty="0" err="1">
                <a:latin typeface="Trebuchet MS" panose="020B0603020202020204" pitchFamily="34" charset="0"/>
              </a:rPr>
              <a:t>months</a:t>
            </a:r>
            <a:r>
              <a:rPr lang="es-ES" dirty="0">
                <a:latin typeface="Trebuchet MS" panose="020B0603020202020204" pitchFamily="34" charset="0"/>
              </a:rPr>
              <a:t> </a:t>
            </a:r>
            <a:r>
              <a:rPr lang="es-ES" dirty="0" err="1">
                <a:latin typeface="Trebuchet MS" panose="020B0603020202020204" pitchFamily="34" charset="0"/>
              </a:rPr>
              <a:t>campaigns</a:t>
            </a:r>
            <a:endParaRPr lang="es-ES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Trebuchet MS" panose="020B0603020202020204" pitchFamily="34" charset="0"/>
              </a:rPr>
              <a:t>Low </a:t>
            </a:r>
            <a:r>
              <a:rPr lang="es-ES" dirty="0" err="1">
                <a:latin typeface="Trebuchet MS" panose="020B0603020202020204" pitchFamily="34" charset="0"/>
              </a:rPr>
              <a:t>rate</a:t>
            </a:r>
            <a:r>
              <a:rPr lang="es-ES" dirty="0">
                <a:latin typeface="Trebuchet MS" panose="020B0603020202020204" pitchFamily="34" charset="0"/>
              </a:rPr>
              <a:t> </a:t>
            </a:r>
            <a:r>
              <a:rPr lang="es-ES" dirty="0" err="1">
                <a:latin typeface="Trebuchet MS" panose="020B0603020202020204" pitchFamily="34" charset="0"/>
              </a:rPr>
              <a:t>detection</a:t>
            </a:r>
            <a:endParaRPr lang="es-ES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Trebuchet MS" panose="020B0603020202020204" pitchFamily="34" charset="0"/>
              </a:rPr>
              <a:t>New </a:t>
            </a:r>
            <a:r>
              <a:rPr lang="es-ES" dirty="0" err="1">
                <a:latin typeface="Trebuchet MS" panose="020B0603020202020204" pitchFamily="34" charset="0"/>
              </a:rPr>
              <a:t>samples</a:t>
            </a:r>
            <a:r>
              <a:rPr lang="es-ES" dirty="0">
                <a:latin typeface="Trebuchet MS" panose="020B0603020202020204" pitchFamily="34" charset="0"/>
              </a:rPr>
              <a:t> </a:t>
            </a:r>
            <a:r>
              <a:rPr lang="es-ES" dirty="0" err="1">
                <a:latin typeface="Trebuchet MS" panose="020B0603020202020204" pitchFamily="34" charset="0"/>
              </a:rPr>
              <a:t>every</a:t>
            </a:r>
            <a:r>
              <a:rPr lang="es-ES" dirty="0">
                <a:latin typeface="Trebuchet MS" panose="020B0603020202020204" pitchFamily="34" charset="0"/>
              </a:rPr>
              <a:t> </a:t>
            </a:r>
            <a:r>
              <a:rPr lang="es-ES" dirty="0" err="1">
                <a:latin typeface="Trebuchet MS" panose="020B0603020202020204" pitchFamily="34" charset="0"/>
              </a:rPr>
              <a:t>day</a:t>
            </a:r>
            <a:endParaRPr lang="es-ES" dirty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>
                <a:latin typeface="Trebuchet MS" panose="020B0603020202020204" pitchFamily="34" charset="0"/>
              </a:rPr>
              <a:t>Evolution</a:t>
            </a:r>
            <a:r>
              <a:rPr lang="es-ES" dirty="0">
                <a:latin typeface="Trebuchet MS" panose="020B0603020202020204" pitchFamily="34" charset="0"/>
              </a:rPr>
              <a:t> </a:t>
            </a:r>
            <a:r>
              <a:rPr lang="es-ES" dirty="0" err="1">
                <a:latin typeface="Trebuchet MS" panose="020B0603020202020204" pitchFamily="34" charset="0"/>
              </a:rPr>
              <a:t>of</a:t>
            </a:r>
            <a:r>
              <a:rPr lang="es-ES" dirty="0">
                <a:latin typeface="Trebuchet MS" panose="020B0603020202020204" pitchFamily="34" charset="0"/>
              </a:rPr>
              <a:t> </a:t>
            </a:r>
            <a:r>
              <a:rPr lang="es-ES" dirty="0" err="1">
                <a:latin typeface="Trebuchet MS" panose="020B0603020202020204" pitchFamily="34" charset="0"/>
              </a:rPr>
              <a:t>TTPs</a:t>
            </a:r>
            <a:endParaRPr lang="es-ES" dirty="0">
              <a:latin typeface="Trebuchet MS" panose="020B060302020202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5235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/>
      <p:bldP spid="31" grpId="0"/>
      <p:bldP spid="32" grpId="0"/>
      <p:bldP spid="6" grpId="0" animBg="1"/>
      <p:bldP spid="34" grpId="0" animBg="1"/>
      <p:bldP spid="35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Trebuchet MS"/>
                <a:cs typeface="Gill Sans SemiBold"/>
              </a:rPr>
              <a:t>Links between campaigns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21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8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CDF8131-DE8C-4DAF-9A95-234A33153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8725" y="1856105"/>
            <a:ext cx="4765610" cy="313975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BD040C-EB7A-41FF-A7DF-02A6C1C716B0}"/>
              </a:ext>
            </a:extLst>
          </p:cNvPr>
          <p:cNvSpPr txBox="1"/>
          <p:nvPr/>
        </p:nvSpPr>
        <p:spPr>
          <a:xfrm>
            <a:off x="5989320" y="1493520"/>
            <a:ext cx="50825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Trebuchet MS"/>
                <a:ea typeface="+mn-lt"/>
                <a:cs typeface="+mn-lt"/>
              </a:rPr>
              <a:t>Min. Trasporti - Notifica dell'ammenda aperta</a:t>
            </a:r>
            <a:endParaRPr lang="en-US">
              <a:latin typeface="Trebuchet MS"/>
            </a:endParaRPr>
          </a:p>
        </p:txBody>
      </p:sp>
      <p:pic>
        <p:nvPicPr>
          <p:cNvPr id="10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182DA1A-A321-4439-9295-CDAA92F4E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" y="1853694"/>
            <a:ext cx="4503420" cy="31353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D2ECEF-C26F-4D6F-9C86-1F220B940DFC}"/>
              </a:ext>
            </a:extLst>
          </p:cNvPr>
          <p:cNvSpPr txBox="1"/>
          <p:nvPr/>
        </p:nvSpPr>
        <p:spPr>
          <a:xfrm>
            <a:off x="906780" y="1485900"/>
            <a:ext cx="50825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Trebuchet MS"/>
                <a:ea typeface="+mn-lt"/>
                <a:cs typeface="+mn-lt"/>
              </a:rPr>
              <a:t>PAGA TU MULTA</a:t>
            </a:r>
            <a:endParaRPr lang="en-US">
              <a:latin typeface="Trebuchet MS"/>
              <a:cs typeface="Calibri" panose="020F0502020204030204"/>
            </a:endParaRPr>
          </a:p>
        </p:txBody>
      </p:sp>
      <p:pic>
        <p:nvPicPr>
          <p:cNvPr id="12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DE9ADA76-0058-4437-B20D-BCDDB33F1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474879"/>
            <a:ext cx="5090160" cy="567123"/>
          </a:xfrm>
          <a:prstGeom prst="rect">
            <a:avLst/>
          </a:prstGeom>
        </p:spPr>
      </p:pic>
      <p:pic>
        <p:nvPicPr>
          <p:cNvPr id="13" name="Picture 13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463F6F5-4A95-4E86-8C6A-66D9ABCEF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472146"/>
            <a:ext cx="4678680" cy="854529"/>
          </a:xfrm>
          <a:prstGeom prst="rect">
            <a:avLst/>
          </a:prstGeom>
        </p:spPr>
      </p:pic>
      <p:pic>
        <p:nvPicPr>
          <p:cNvPr id="14" name="Picture 14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2F5B29B5-D85D-4B34-AFFA-CF8275611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3502274"/>
            <a:ext cx="6088380" cy="52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4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rebuchet MS"/>
                <a:cs typeface="Gill Sans SemiBold"/>
              </a:rPr>
              <a:t>Links between campaigns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B4AA0-A4C3-F648-AD24-523C5EBB0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latin typeface="Trebuchet MS"/>
              </a:rPr>
              <a:t>Chilean campaign:</a:t>
            </a:r>
          </a:p>
          <a:p>
            <a:pPr lvl="1"/>
            <a:r>
              <a:rPr lang="en-US" dirty="0">
                <a:latin typeface="Trebuchet MS"/>
              </a:rPr>
              <a:t>hxxp://</a:t>
            </a:r>
            <a:r>
              <a:rPr lang="en-US" dirty="0">
                <a:solidFill>
                  <a:srgbClr val="FF0000"/>
                </a:solidFill>
                <a:latin typeface="Trebuchet MS"/>
              </a:rPr>
              <a:t>vergaralandscaping</a:t>
            </a:r>
            <a:r>
              <a:rPr lang="en-US" dirty="0">
                <a:latin typeface="Trebuchet MS"/>
              </a:rPr>
              <a:t>[.]com/home/docs/download/</a:t>
            </a:r>
            <a:r>
              <a:rPr lang="en-US" dirty="0">
                <a:solidFill>
                  <a:srgbClr val="42A4FF"/>
                </a:solidFill>
                <a:latin typeface="Trebuchet MS"/>
              </a:rPr>
              <a:t>opsessentaeoi8</a:t>
            </a:r>
            <a:r>
              <a:rPr lang="en-US" dirty="0">
                <a:latin typeface="Trebuchet MS"/>
              </a:rPr>
              <a:t>.ghr</a:t>
            </a:r>
            <a:endParaRPr lang="en-US" dirty="0"/>
          </a:p>
          <a:p>
            <a:r>
              <a:rPr lang="en-US" dirty="0">
                <a:latin typeface="Trebuchet MS"/>
              </a:rPr>
              <a:t>Spanish campaign:</a:t>
            </a:r>
          </a:p>
          <a:p>
            <a:pPr lvl="1"/>
            <a:r>
              <a:rPr lang="en-US" dirty="0">
                <a:latin typeface="Trebuchet MS"/>
              </a:rPr>
              <a:t>hxxp://</a:t>
            </a:r>
            <a:r>
              <a:rPr lang="en-US" dirty="0">
                <a:solidFill>
                  <a:srgbClr val="FF0000"/>
                </a:solidFill>
                <a:latin typeface="Trebuchet MS"/>
              </a:rPr>
              <a:t>vergaralandscaping</a:t>
            </a:r>
            <a:r>
              <a:rPr lang="en-US" dirty="0">
                <a:latin typeface="Trebuchet MS"/>
              </a:rPr>
              <a:t>[.]com/home/es/</a:t>
            </a:r>
            <a:r>
              <a:rPr lang="en-US" dirty="0">
                <a:solidFill>
                  <a:srgbClr val="42A4FF"/>
                </a:solidFill>
                <a:latin typeface="Trebuchet MS"/>
              </a:rPr>
              <a:t>essixtyetres</a:t>
            </a:r>
            <a:r>
              <a:rPr lang="en-US" dirty="0">
                <a:latin typeface="Trebuchet MS"/>
              </a:rPr>
              <a:t>.djx</a:t>
            </a:r>
            <a:endParaRPr lang="en-US" dirty="0"/>
          </a:p>
          <a:p>
            <a:pPr lvl="1"/>
            <a:r>
              <a:rPr lang="en-US" dirty="0">
                <a:latin typeface="Trebuchet MS"/>
              </a:rPr>
              <a:t>hxxps://blog[.]</a:t>
            </a:r>
            <a:r>
              <a:rPr lang="en-US" dirty="0">
                <a:solidFill>
                  <a:schemeClr val="accent6"/>
                </a:solidFill>
                <a:latin typeface="Trebuchet MS"/>
              </a:rPr>
              <a:t>einsteinclasses</a:t>
            </a:r>
            <a:r>
              <a:rPr lang="en-US" dirty="0">
                <a:latin typeface="Trebuchet MS"/>
              </a:rPr>
              <a:t>[.]com/downloads/</a:t>
            </a:r>
            <a:r>
              <a:rPr lang="en-US" dirty="0">
                <a:solidFill>
                  <a:srgbClr val="42A4FF"/>
                </a:solidFill>
                <a:latin typeface="Trebuchet MS"/>
              </a:rPr>
              <a:t>ezemetrhirtiiseixa</a:t>
            </a:r>
            <a:r>
              <a:rPr lang="en-US" dirty="0">
                <a:latin typeface="Trebuchet MS"/>
              </a:rPr>
              <a:t>.djx</a:t>
            </a:r>
          </a:p>
          <a:p>
            <a:pPr lvl="1"/>
            <a:r>
              <a:rPr lang="en-US" dirty="0">
                <a:latin typeface="Trebuchet MS"/>
              </a:rPr>
              <a:t>hxxps://blog[.]</a:t>
            </a:r>
            <a:r>
              <a:rPr lang="en-US" dirty="0">
                <a:solidFill>
                  <a:schemeClr val="accent6"/>
                </a:solidFill>
                <a:latin typeface="Trebuchet MS"/>
              </a:rPr>
              <a:t>einsteinclasses</a:t>
            </a:r>
            <a:r>
              <a:rPr lang="en-US" dirty="0">
                <a:latin typeface="Trebuchet MS"/>
              </a:rPr>
              <a:t>[.]com/downloads/</a:t>
            </a:r>
            <a:r>
              <a:rPr lang="en-US" dirty="0">
                <a:solidFill>
                  <a:srgbClr val="42A4FF"/>
                </a:solidFill>
                <a:latin typeface="Trebuchet MS"/>
              </a:rPr>
              <a:t>ezemetrhirtiiseixb</a:t>
            </a:r>
            <a:r>
              <a:rPr lang="en-US" dirty="0">
                <a:latin typeface="Trebuchet MS"/>
              </a:rPr>
              <a:t>.djx</a:t>
            </a:r>
          </a:p>
          <a:p>
            <a:r>
              <a:rPr lang="en-US" dirty="0">
                <a:latin typeface="Trebuchet MS"/>
              </a:rPr>
              <a:t>Italian campaign:</a:t>
            </a:r>
          </a:p>
          <a:p>
            <a:pPr lvl="1"/>
            <a:r>
              <a:rPr lang="en-US" dirty="0">
                <a:latin typeface="Trebuchet MS"/>
              </a:rPr>
              <a:t>hxxps://blog[.]</a:t>
            </a:r>
            <a:r>
              <a:rPr lang="en-US" dirty="0">
                <a:solidFill>
                  <a:schemeClr val="accent6"/>
                </a:solidFill>
                <a:latin typeface="Trebuchet MS"/>
              </a:rPr>
              <a:t>einsteinclasses</a:t>
            </a:r>
            <a:r>
              <a:rPr lang="en-US" dirty="0">
                <a:latin typeface="Trebuchet MS"/>
              </a:rPr>
              <a:t>[.]com/downloads/</a:t>
            </a:r>
            <a:r>
              <a:rPr lang="en-US" dirty="0">
                <a:solidFill>
                  <a:srgbClr val="42A4FF"/>
                </a:solidFill>
                <a:latin typeface="Trebuchet MS"/>
              </a:rPr>
              <a:t>initizerooneita</a:t>
            </a:r>
            <a:r>
              <a:rPr lang="en-US" dirty="0">
                <a:latin typeface="Trebuchet MS"/>
              </a:rPr>
              <a:t>.djx</a:t>
            </a:r>
          </a:p>
          <a:p>
            <a:pPr lvl="1"/>
            <a:r>
              <a:rPr lang="en-US" dirty="0">
                <a:latin typeface="Trebuchet MS"/>
              </a:rPr>
              <a:t>hxxps://blog[.]</a:t>
            </a:r>
            <a:r>
              <a:rPr lang="en-US" dirty="0">
                <a:solidFill>
                  <a:schemeClr val="accent6"/>
                </a:solidFill>
                <a:latin typeface="Trebuchet MS"/>
              </a:rPr>
              <a:t>einsteinclasses</a:t>
            </a:r>
            <a:r>
              <a:rPr lang="en-US" dirty="0">
                <a:latin typeface="Trebuchet MS"/>
              </a:rPr>
              <a:t>[.]com/downloads/</a:t>
            </a:r>
            <a:r>
              <a:rPr lang="en-US" dirty="0">
                <a:solidFill>
                  <a:srgbClr val="42A4FF"/>
                </a:solidFill>
                <a:latin typeface="Trebuchet MS"/>
              </a:rPr>
              <a:t>initizerooneitb</a:t>
            </a:r>
            <a:r>
              <a:rPr lang="en-US" dirty="0">
                <a:latin typeface="Trebuchet MS"/>
              </a:rPr>
              <a:t>.djx</a:t>
            </a:r>
            <a:endParaRPr lang="en-US" dirty="0"/>
          </a:p>
          <a:p>
            <a:pPr marL="0" indent="0">
              <a:buNone/>
            </a:pPr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22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60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>
                <a:latin typeface="Trebuchet MS"/>
                <a:cs typeface="Gill Sans SemiBold"/>
              </a:rPr>
              <a:t>Links between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23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7" name="Imagen 6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FDA13800-9C59-4EFD-998F-90B2BFA74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94" y="1690688"/>
            <a:ext cx="11694011" cy="403997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DDF02A33-6B50-4331-848C-24163AD77708}"/>
              </a:ext>
            </a:extLst>
          </p:cNvPr>
          <p:cNvSpPr/>
          <p:nvPr/>
        </p:nvSpPr>
        <p:spPr>
          <a:xfrm>
            <a:off x="248993" y="1400042"/>
            <a:ext cx="7808669" cy="46477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76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rebuchet MS"/>
                <a:cs typeface="Gill Sans SemiBold"/>
              </a:rPr>
              <a:t>Links between campaigns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B4AA0-A4C3-F648-AD24-523C5EBB0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lvl="0" indent="-342900">
              <a:spcBef>
                <a:spcPts val="180"/>
              </a:spcBef>
              <a:spcAft>
                <a:spcPts val="18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Key to decipher the strings </a:t>
            </a:r>
            <a:r>
              <a:rPr lang="en-US" sz="24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5VANV4SDMC3VEAFR8S2M3M9U6WRH3P7FDD9T9Q10IAG5WZJ5K5</a:t>
            </a:r>
            <a:endParaRPr lang="es-ES" sz="2800" dirty="0">
              <a:effectLst/>
              <a:latin typeface="Trebuchet MS" panose="020B0603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80"/>
              </a:spcBef>
              <a:spcAft>
                <a:spcPts val="18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Campaign ID</a:t>
            </a:r>
          </a:p>
          <a:p>
            <a:pPr marL="800100" lvl="1" indent="-342900">
              <a:spcBef>
                <a:spcPts val="180"/>
              </a:spcBef>
              <a:spcAft>
                <a:spcPts val="180"/>
              </a:spcAft>
            </a:pPr>
            <a:r>
              <a:rPr lang="en-US" sz="14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OP[0-9]{3}–[day]-[month]</a:t>
            </a:r>
            <a:endParaRPr lang="es-ES" sz="1400" dirty="0">
              <a:effectLst/>
              <a:latin typeface="Trebuchet MS" panose="020B0603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180"/>
              </a:spcBef>
              <a:spcAft>
                <a:spcPts val="180"/>
              </a:spcAft>
            </a:pPr>
            <a:r>
              <a:rPr lang="en-US" sz="14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ES[0-9M]{2,3}–[day]-[month]</a:t>
            </a:r>
          </a:p>
          <a:p>
            <a:pPr marL="800100" lvl="1" indent="-342900">
              <a:spcBef>
                <a:spcPts val="180"/>
              </a:spcBef>
              <a:spcAft>
                <a:spcPts val="180"/>
              </a:spcAft>
            </a:pPr>
            <a:r>
              <a:rPr lang="en-US" sz="1400" dirty="0"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IT[</a:t>
            </a:r>
            <a:r>
              <a:rPr lang="en-US" sz="14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0-9]{3}–[day]-[month]</a:t>
            </a:r>
          </a:p>
          <a:p>
            <a:pPr marL="800100" lvl="1" indent="-342900">
              <a:spcBef>
                <a:spcPts val="180"/>
              </a:spcBef>
              <a:spcAft>
                <a:spcPts val="180"/>
              </a:spcAft>
            </a:pPr>
            <a:r>
              <a:rPr lang="en-US" sz="1400" dirty="0"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</a:t>
            </a:r>
            <a:r>
              <a:rPr lang="en-US" sz="14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[0-9]{3}–[day]-[month]</a:t>
            </a:r>
            <a:endParaRPr lang="es-ES" sz="1400" dirty="0">
              <a:effectLst/>
              <a:latin typeface="Trebuchet MS" panose="020B0603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180"/>
              </a:spcBef>
              <a:spcAft>
                <a:spcPts val="180"/>
              </a:spcAft>
            </a:pPr>
            <a:r>
              <a:rPr lang="en-US" sz="14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LLW[0-9]{3}–[day]-[month]</a:t>
            </a:r>
          </a:p>
          <a:p>
            <a:pPr marL="800100" lvl="1" indent="-342900">
              <a:spcBef>
                <a:spcPts val="180"/>
              </a:spcBef>
              <a:spcAft>
                <a:spcPts val="180"/>
              </a:spcAft>
            </a:pPr>
            <a:r>
              <a:rPr lang="en-US" sz="14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SC[0-9]{3}–[day]-[month]</a:t>
            </a:r>
          </a:p>
          <a:p>
            <a:pPr marL="800100" lvl="1" indent="-342900">
              <a:spcBef>
                <a:spcPts val="180"/>
              </a:spcBef>
              <a:spcAft>
                <a:spcPts val="180"/>
              </a:spcAft>
            </a:pPr>
            <a:r>
              <a:rPr lang="en-US" sz="14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ST[0-9]{1,3}–[day]-[month]</a:t>
            </a:r>
            <a:endParaRPr lang="es-ES" sz="1400" dirty="0">
              <a:effectLst/>
              <a:latin typeface="Trebuchet MS" panose="020B0603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180"/>
              </a:spcBef>
              <a:spcAft>
                <a:spcPts val="180"/>
              </a:spcAft>
            </a:pPr>
            <a:r>
              <a:rPr lang="en-US" sz="14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WS[0-9]{3}–[day]-[month]</a:t>
            </a:r>
            <a:endParaRPr lang="es-ES" sz="1400" dirty="0">
              <a:effectLst/>
              <a:latin typeface="Trebuchet MS" panose="020B0603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180"/>
              </a:spcBef>
              <a:spcAft>
                <a:spcPts val="180"/>
              </a:spcAft>
            </a:pPr>
            <a:r>
              <a:rPr lang="en-US" sz="14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[0-9]{3}–[day]-[month] (Grouped in the graph by 1XX, 2XX, 3XX, 4XX and 5XX)</a:t>
            </a:r>
            <a:endParaRPr lang="en-US" sz="2800" dirty="0">
              <a:effectLst/>
              <a:latin typeface="Trebuchet MS" panose="020B0603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80"/>
              </a:spcBef>
              <a:spcAft>
                <a:spcPts val="18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Mekotio</a:t>
            </a:r>
            <a:r>
              <a:rPr lang="en-US" sz="28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remote control commands</a:t>
            </a:r>
          </a:p>
          <a:p>
            <a:pPr marL="800100" lvl="1" indent="-342900">
              <a:spcBef>
                <a:spcPts val="180"/>
              </a:spcBef>
              <a:spcAft>
                <a:spcPts val="180"/>
              </a:spcAft>
            </a:pPr>
            <a:r>
              <a:rPr lang="en-US" sz="14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Example: &lt;|QFUNHSNXU|&gt;, &lt;|PT|&gt;, &lt;|</a:t>
            </a:r>
            <a:r>
              <a:rPr lang="en-US" sz="1400" dirty="0" err="1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tksN</a:t>
            </a:r>
            <a:r>
              <a:rPr lang="en-US" sz="14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|&gt;, &lt;|VOTM|&gt;, &lt;|LSTU|&gt;</a:t>
            </a:r>
            <a:endParaRPr lang="es-ES" sz="1400" dirty="0">
              <a:effectLst/>
              <a:latin typeface="Trebuchet MS" panose="020B0603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80"/>
              </a:spcBef>
              <a:spcAft>
                <a:spcPts val="18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Domains used as infection counters</a:t>
            </a:r>
            <a:endParaRPr lang="es-ES" sz="2800" dirty="0">
              <a:effectLst/>
              <a:latin typeface="Trebuchet MS" panose="020B0603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80"/>
              </a:spcBef>
              <a:spcAft>
                <a:spcPts val="18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Domains used for </a:t>
            </a:r>
            <a:r>
              <a:rPr lang="en-US" sz="2800" dirty="0" err="1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Mekotio</a:t>
            </a:r>
            <a:r>
              <a:rPr lang="en-US" sz="28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remote control</a:t>
            </a:r>
            <a:endParaRPr lang="es-ES" sz="2800" dirty="0">
              <a:effectLst/>
              <a:latin typeface="Trebuchet MS" panose="020B0603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180"/>
              </a:spcBef>
              <a:spcAft>
                <a:spcPts val="18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Trebuchet MS" panose="020B0603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BTC Addresses</a:t>
            </a:r>
            <a:endParaRPr lang="es-ES" sz="2800" dirty="0">
              <a:effectLst/>
              <a:latin typeface="Trebuchet MS" panose="020B0603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24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5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>
                <a:latin typeface="Trebuchet MS"/>
                <a:cs typeface="Gill Sans SemiBold"/>
              </a:rPr>
              <a:t>Links between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6" name="Imagen 5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2BC0D50B-DC06-4137-BCBD-54BB2ADF1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110" y="1450069"/>
            <a:ext cx="8245780" cy="481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36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>
                <a:latin typeface="Trebuchet MS"/>
                <a:cs typeface="Gill Sans SemiBold"/>
              </a:rPr>
              <a:t>Links between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26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6" name="Imagen 5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2BC0D50B-DC06-4137-BCBD-54BB2ADF1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10" y="297451"/>
            <a:ext cx="10359980" cy="6051841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D7C7587-13C4-48A6-9EA8-084D5203B5C1}"/>
              </a:ext>
            </a:extLst>
          </p:cNvPr>
          <p:cNvSpPr/>
          <p:nvPr/>
        </p:nvSpPr>
        <p:spPr>
          <a:xfrm>
            <a:off x="5523460" y="86872"/>
            <a:ext cx="6133531" cy="60067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20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Trebuchet MS"/>
                <a:cs typeface="Gill Sans SemiBold"/>
              </a:rPr>
              <a:t>Links between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27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6" name="Imagen 5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2BC0D50B-DC06-4137-BCBD-54BB2ADF1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28" t="17532" r="-70" b="16726"/>
          <a:stretch/>
        </p:blipFill>
        <p:spPr>
          <a:xfrm>
            <a:off x="2014154" y="162878"/>
            <a:ext cx="8449171" cy="6695122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A0B4EBF6-7FE7-4BA3-B14E-682B34B1F361}"/>
              </a:ext>
            </a:extLst>
          </p:cNvPr>
          <p:cNvSpPr/>
          <p:nvPr/>
        </p:nvSpPr>
        <p:spPr>
          <a:xfrm>
            <a:off x="1131056" y="-173318"/>
            <a:ext cx="9572803" cy="6931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6821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>
                <a:latin typeface="Trebuchet MS"/>
                <a:cs typeface="Gill Sans SemiBold"/>
              </a:rPr>
              <a:t>Links between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28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6" name="Imagen 5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2BC0D50B-DC06-4137-BCBD-54BB2ADF1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010" y="297451"/>
            <a:ext cx="10359980" cy="6051841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CD7C7587-13C4-48A6-9EA8-084D5203B5C1}"/>
              </a:ext>
            </a:extLst>
          </p:cNvPr>
          <p:cNvSpPr/>
          <p:nvPr/>
        </p:nvSpPr>
        <p:spPr>
          <a:xfrm>
            <a:off x="5523460" y="86872"/>
            <a:ext cx="6133531" cy="60067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BCE1D47-C8D6-462D-B57A-7AD6B5A9105F}"/>
              </a:ext>
            </a:extLst>
          </p:cNvPr>
          <p:cNvSpPr/>
          <p:nvPr/>
        </p:nvSpPr>
        <p:spPr>
          <a:xfrm>
            <a:off x="916010" y="353259"/>
            <a:ext cx="6133531" cy="60067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129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>
                <a:latin typeface="Trebuchet MS"/>
                <a:cs typeface="Gill Sans SemiBold"/>
              </a:rPr>
              <a:t>Links between samples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29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6" name="Imagen 5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925CC857-7088-4EA0-B07C-EFA73202A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414"/>
            <a:ext cx="13107871" cy="5248141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547ACD4D-867E-4571-9680-63A3C143FBA2}"/>
              </a:ext>
            </a:extLst>
          </p:cNvPr>
          <p:cNvSpPr/>
          <p:nvPr/>
        </p:nvSpPr>
        <p:spPr>
          <a:xfrm>
            <a:off x="252270" y="97827"/>
            <a:ext cx="7216768" cy="64510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023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rebuchet MS"/>
                <a:cs typeface="Gill Sans SemiBold"/>
              </a:rPr>
              <a:t>Samba </a:t>
            </a:r>
            <a:r>
              <a:rPr lang="es-ES" dirty="0" err="1">
                <a:latin typeface="Trebuchet MS"/>
                <a:cs typeface="Gill Sans SemiBold"/>
              </a:rPr>
              <a:t>Dolphins</a:t>
            </a:r>
            <a:r>
              <a:rPr lang="es-ES" dirty="0">
                <a:latin typeface="Trebuchet MS"/>
                <a:cs typeface="Gill Sans SemiBold"/>
              </a:rPr>
              <a:t> are </a:t>
            </a:r>
            <a:r>
              <a:rPr lang="es-ES" dirty="0" err="1">
                <a:latin typeface="Trebuchet MS"/>
                <a:cs typeface="Gill Sans SemiBold"/>
              </a:rPr>
              <a:t>coming</a:t>
            </a:r>
            <a:r>
              <a:rPr lang="es-ES" dirty="0">
                <a:latin typeface="Trebuchet MS"/>
                <a:cs typeface="Gill Sans SemiBold"/>
              </a:rPr>
              <a:t>…</a:t>
            </a:r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45100A6-28EA-4A01-A298-22A469967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Typically Brazilian actors target South American countries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Brazilian Malware != Russian Malware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327ABD"/>
              </a:buClr>
              <a:buFont typeface="Arial"/>
              <a:buChar char="•"/>
            </a:pPr>
            <a:r>
              <a:rPr lang="en-ES" sz="2400" b="0" strike="noStrike" spc="-1" dirty="0">
                <a:solidFill>
                  <a:srgbClr val="000000"/>
                </a:solidFill>
                <a:latin typeface="Trebuchet MS"/>
              </a:rPr>
              <a:t>Window Monitoring vs Man in the Browser / API Hooking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327ABD"/>
              </a:buClr>
              <a:buFont typeface="Arial"/>
              <a:buChar char="•"/>
            </a:pPr>
            <a:r>
              <a:rPr lang="en-ES" sz="2400" b="0" strike="noStrike" spc="-1" dirty="0">
                <a:solidFill>
                  <a:srgbClr val="000000"/>
                </a:solidFill>
                <a:latin typeface="Trebuchet MS"/>
              </a:rPr>
              <a:t>Delphi as chosen malware programming language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Since some months ago Dolphin campaigns in Europe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327ABD"/>
              </a:buClr>
              <a:buFont typeface="Arial"/>
              <a:buChar char="•"/>
            </a:pPr>
            <a:r>
              <a:rPr lang="en-ES" sz="2400" b="0" strike="noStrike" spc="-1" dirty="0">
                <a:solidFill>
                  <a:srgbClr val="000000"/>
                </a:solidFill>
                <a:latin typeface="Trebuchet MS"/>
              </a:rPr>
              <a:t>Grandoreiro in Portugal, Germany, Spain…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327ABD"/>
              </a:buClr>
              <a:buFont typeface="Arial"/>
              <a:buChar char="•"/>
            </a:pPr>
            <a:r>
              <a:rPr lang="en-ES" sz="2400" b="0" strike="noStrike" spc="-1" dirty="0">
                <a:solidFill>
                  <a:srgbClr val="000000"/>
                </a:solidFill>
                <a:latin typeface="Trebuchet MS"/>
              </a:rPr>
              <a:t>Mekotio in Portugal, Spain, Italy…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They are coming!!  </a:t>
            </a:r>
          </a:p>
        </p:txBody>
      </p:sp>
    </p:spTree>
    <p:extLst>
      <p:ext uri="{BB962C8B-B14F-4D97-AF65-F5344CB8AC3E}">
        <p14:creationId xmlns:p14="http://schemas.microsoft.com/office/powerpoint/2010/main" val="261543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Trebuchet MS"/>
                <a:cs typeface="Gill Sans SemiBold"/>
              </a:rPr>
              <a:t>Links between samples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B4AA0-A4C3-F648-AD24-523C5EBB0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latin typeface="Trebuchet MS"/>
              </a:rPr>
              <a:t>Different </a:t>
            </a:r>
          </a:p>
          <a:p>
            <a:pPr lvl="1"/>
            <a:r>
              <a:rPr lang="en-US" dirty="0">
                <a:latin typeface="Trebuchet MS"/>
              </a:rPr>
              <a:t>Emails</a:t>
            </a:r>
          </a:p>
          <a:p>
            <a:pPr lvl="1"/>
            <a:r>
              <a:rPr lang="en-US" dirty="0">
                <a:latin typeface="Trebuchet MS"/>
              </a:rPr>
              <a:t>Dropper C2</a:t>
            </a:r>
          </a:p>
          <a:p>
            <a:pPr lvl="1"/>
            <a:r>
              <a:rPr lang="en-US" dirty="0">
                <a:latin typeface="Trebuchet MS"/>
              </a:rPr>
              <a:t>Infection counter C2</a:t>
            </a:r>
          </a:p>
          <a:p>
            <a:pPr lvl="1"/>
            <a:r>
              <a:rPr lang="en-US" dirty="0">
                <a:latin typeface="Trebuchet MS"/>
              </a:rPr>
              <a:t>Remote control C2</a:t>
            </a:r>
          </a:p>
          <a:p>
            <a:pPr lvl="1"/>
            <a:r>
              <a:rPr lang="en-US" dirty="0">
                <a:latin typeface="Trebuchet MS"/>
              </a:rPr>
              <a:t>Campaign ID</a:t>
            </a:r>
          </a:p>
          <a:p>
            <a:r>
              <a:rPr lang="en-US" dirty="0">
                <a:latin typeface="Trebuchet MS"/>
              </a:rPr>
              <a:t>Same</a:t>
            </a:r>
          </a:p>
          <a:p>
            <a:pPr lvl="1"/>
            <a:r>
              <a:rPr lang="en-US" dirty="0" err="1">
                <a:latin typeface="Trebuchet MS"/>
              </a:rPr>
              <a:t>Mekotio</a:t>
            </a:r>
            <a:r>
              <a:rPr lang="en-US" dirty="0">
                <a:latin typeface="Trebuchet MS"/>
              </a:rPr>
              <a:t>:</a:t>
            </a:r>
          </a:p>
          <a:p>
            <a:pPr lvl="2"/>
            <a:r>
              <a:rPr lang="en-US" dirty="0">
                <a:latin typeface="Trebuchet MS"/>
              </a:rPr>
              <a:t>Decryption key</a:t>
            </a:r>
          </a:p>
          <a:p>
            <a:pPr lvl="2"/>
            <a:r>
              <a:rPr lang="en-US" dirty="0">
                <a:latin typeface="Trebuchet MS"/>
              </a:rPr>
              <a:t>Remote control commands</a:t>
            </a:r>
          </a:p>
          <a:p>
            <a:pPr lvl="2"/>
            <a:r>
              <a:rPr lang="en-US" dirty="0">
                <a:latin typeface="Trebuchet MS"/>
              </a:rPr>
              <a:t>Targets</a:t>
            </a:r>
          </a:p>
          <a:p>
            <a:pPr lvl="1"/>
            <a:r>
              <a:rPr lang="en-US" dirty="0">
                <a:latin typeface="Trebuchet MS"/>
              </a:rPr>
              <a:t>TTPs Evolution (x64 version and </a:t>
            </a:r>
            <a:r>
              <a:rPr lang="en-US" dirty="0" err="1">
                <a:latin typeface="Trebuchet MS"/>
              </a:rPr>
              <a:t>AutoIt</a:t>
            </a:r>
            <a:r>
              <a:rPr lang="en-US" dirty="0">
                <a:latin typeface="Trebuchet MS"/>
              </a:rPr>
              <a:t> </a:t>
            </a:r>
            <a:r>
              <a:rPr lang="en-US" dirty="0" err="1">
                <a:latin typeface="Trebuchet MS"/>
              </a:rPr>
              <a:t>dll</a:t>
            </a:r>
            <a:r>
              <a:rPr lang="en-US" dirty="0">
                <a:latin typeface="Trebuchet MS"/>
              </a:rPr>
              <a:t>-side loading to </a:t>
            </a:r>
            <a:r>
              <a:rPr lang="en-US" dirty="0" err="1">
                <a:latin typeface="Trebuchet MS"/>
              </a:rPr>
              <a:t>AutoHotkey</a:t>
            </a:r>
            <a:r>
              <a:rPr lang="en-US" dirty="0">
                <a:latin typeface="Trebuchet MS"/>
              </a:rPr>
              <a:t>)</a:t>
            </a:r>
          </a:p>
          <a:p>
            <a:pPr lvl="1"/>
            <a:endParaRPr lang="en-US" dirty="0">
              <a:latin typeface="Trebuchet M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30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8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rebuchet MS"/>
                <a:cs typeface="Gill Sans SemiBold"/>
              </a:rPr>
              <a:t>Conclusion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B4AA0-A4C3-F648-AD24-523C5EBB0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Rooty Dolphin carried out campaigns in:</a:t>
            </a:r>
          </a:p>
          <a:p>
            <a:pPr lvl="1"/>
            <a:r>
              <a:rPr lang="en-US" dirty="0"/>
              <a:t>Chile</a:t>
            </a:r>
          </a:p>
          <a:p>
            <a:pPr lvl="1"/>
            <a:r>
              <a:rPr lang="en-US" dirty="0"/>
              <a:t>Spain</a:t>
            </a:r>
          </a:p>
          <a:p>
            <a:pPr lvl="1"/>
            <a:r>
              <a:rPr lang="en-US" dirty="0"/>
              <a:t>Italy (current)</a:t>
            </a:r>
          </a:p>
          <a:p>
            <a:r>
              <a:rPr lang="en-US" dirty="0"/>
              <a:t>Fast evolution, multi-staged attack, low detection rate</a:t>
            </a:r>
          </a:p>
          <a:p>
            <a:r>
              <a:rPr lang="en-US" dirty="0"/>
              <a:t>TTPs related to other groups operating with </a:t>
            </a:r>
            <a:r>
              <a:rPr lang="en-US" dirty="0" err="1"/>
              <a:t>Mekotio</a:t>
            </a:r>
            <a:r>
              <a:rPr lang="en-US" dirty="0"/>
              <a:t>.</a:t>
            </a:r>
          </a:p>
          <a:p>
            <a:r>
              <a:rPr lang="es-ES" dirty="0" err="1"/>
              <a:t>Potential</a:t>
            </a:r>
            <a:r>
              <a:rPr lang="es-ES" dirty="0"/>
              <a:t> </a:t>
            </a:r>
            <a:r>
              <a:rPr lang="es-ES" dirty="0" err="1"/>
              <a:t>expansion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Europe</a:t>
            </a:r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31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64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Marcador de contenido 8">
            <a:hlinkClick r:id="rId3"/>
            <a:extLst>
              <a:ext uri="{FF2B5EF4-FFF2-40B4-BE49-F238E27FC236}">
                <a16:creationId xmlns:a16="http://schemas.microsoft.com/office/drawing/2014/main" id="{B4480EE1-28E4-4D38-950C-DDCD16D2015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150" y="1282"/>
            <a:ext cx="12189720" cy="685671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Dancing samba with dolphins</a:t>
            </a:r>
            <a:endParaRPr lang="en-US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4B56E35-3CB1-C146-B386-64B544387F4B}" type="slidenum">
              <a:rPr lang="en-US">
                <a:solidFill>
                  <a:srgbClr val="FFFFFF"/>
                </a:solidFill>
                <a:latin typeface="+mn-lt"/>
              </a:rPr>
              <a:pPr>
                <a:spcAft>
                  <a:spcPts val="600"/>
                </a:spcAft>
              </a:pPr>
              <a:t>32</a:t>
            </a:fld>
            <a:endParaRPr lang="en-US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8659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rebuchet MS"/>
                <a:cs typeface="Gill Sans SemiBold"/>
              </a:rPr>
              <a:t>Q&amp;A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B4AA0-A4C3-F648-AD24-523C5EBB0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latin typeface="Trebuchet MS"/>
            </a:endParaRPr>
          </a:p>
          <a:p>
            <a:endParaRPr lang="en-US" dirty="0">
              <a:latin typeface="Trebuchet MS"/>
            </a:endParaRPr>
          </a:p>
          <a:p>
            <a:pPr marL="0" indent="0">
              <a:buNone/>
            </a:pPr>
            <a:r>
              <a:rPr lang="en-US" dirty="0">
                <a:latin typeface="Trebuchet MS"/>
              </a:rPr>
              <a:t>Carlos Rubio</a:t>
            </a:r>
            <a:endParaRPr lang="en-US" dirty="0"/>
          </a:p>
          <a:p>
            <a:pPr marL="457200" lvl="1" indent="0">
              <a:buNone/>
            </a:pPr>
            <a:r>
              <a:rPr lang="en-US" dirty="0" err="1">
                <a:latin typeface="Trebuchet MS"/>
              </a:rPr>
              <a:t>carlos.rubio</a:t>
            </a:r>
            <a:r>
              <a:rPr lang="en-US" dirty="0">
                <a:latin typeface="Trebuchet MS"/>
              </a:rPr>
              <a:t>[at]</a:t>
            </a:r>
            <a:r>
              <a:rPr lang="en-US" dirty="0" err="1">
                <a:latin typeface="Trebuchet MS"/>
              </a:rPr>
              <a:t>blueliv</a:t>
            </a:r>
            <a:r>
              <a:rPr lang="en-US" dirty="0">
                <a:latin typeface="Trebuchet MS"/>
              </a:rPr>
              <a:t>[dot]com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33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70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Trebuchet MS"/>
                <a:cs typeface="Gill Sans SemiBold"/>
              </a:rPr>
              <a:t>Thanks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34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FF2D0B6C-0EDE-4575-B831-F91470760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028950" y="1690688"/>
            <a:ext cx="6134100" cy="40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94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>
                <a:latin typeface="Trebuchet MS"/>
                <a:cs typeface="Gill Sans SemiBold"/>
              </a:rPr>
              <a:t>Rooty Dolphin</a:t>
            </a:r>
            <a:endParaRPr lang="en-US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4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1F57D4-7410-43FF-BC92-EFD50167B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Likely Brazilian origin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Targets banks in Europe and South America using Mekotio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327ABD"/>
              </a:buClr>
              <a:buFont typeface="Arial"/>
              <a:buChar char="•"/>
            </a:pPr>
            <a:r>
              <a:rPr lang="en-ES" sz="2400" b="0" strike="noStrike" spc="-1" dirty="0">
                <a:solidFill>
                  <a:srgbClr val="000000"/>
                </a:solidFill>
                <a:latin typeface="Trebuchet MS"/>
              </a:rPr>
              <a:t>Brazil, Chile, Spain, Italy…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root@malicious_domain_performing_spoofing = Rooty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Mekotio is written in Delphi = Dolphin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Tracking of campaigns thanks to</a:t>
            </a:r>
            <a:r>
              <a:rPr lang="es-ES" sz="2800" b="0" strike="noStrike" spc="-1" dirty="0">
                <a:solidFill>
                  <a:srgbClr val="000000"/>
                </a:solidFill>
                <a:latin typeface="Trebuchet MS"/>
              </a:rPr>
              <a:t>:</a:t>
            </a:r>
            <a:endParaRPr lang="en-ES" sz="2800" b="0" strike="noStrike" spc="-1" dirty="0">
              <a:solidFill>
                <a:srgbClr val="000000"/>
              </a:solidFill>
              <a:latin typeface="Trebuchet MS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327ABD"/>
              </a:buClr>
              <a:buFont typeface="Arial"/>
              <a:buChar char="•"/>
            </a:pPr>
            <a:r>
              <a:rPr lang="es-ES" sz="2400" b="0" strike="noStrike" spc="-1" dirty="0">
                <a:solidFill>
                  <a:srgbClr val="000000"/>
                </a:solidFill>
                <a:latin typeface="Trebuchet MS"/>
              </a:rPr>
              <a:t>Email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327ABD"/>
              </a:buClr>
              <a:buFont typeface="Arial"/>
              <a:buChar char="•"/>
            </a:pPr>
            <a:r>
              <a:rPr lang="es-ES" spc="-1" dirty="0">
                <a:solidFill>
                  <a:srgbClr val="000000"/>
                </a:solidFill>
                <a:latin typeface="Trebuchet MS"/>
              </a:rPr>
              <a:t>Control panel (</a:t>
            </a:r>
            <a:r>
              <a:rPr lang="es-ES" spc="-1" dirty="0" err="1">
                <a:solidFill>
                  <a:srgbClr val="000000"/>
                </a:solidFill>
                <a:latin typeface="Trebuchet MS"/>
              </a:rPr>
              <a:t>Dropper</a:t>
            </a:r>
            <a:r>
              <a:rPr lang="es-ES" spc="-1" dirty="0">
                <a:solidFill>
                  <a:srgbClr val="000000"/>
                </a:solidFill>
                <a:latin typeface="Trebuchet MS"/>
              </a:rPr>
              <a:t>)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327ABD"/>
              </a:buClr>
              <a:buFont typeface="Arial"/>
              <a:buChar char="•"/>
            </a:pPr>
            <a:r>
              <a:rPr lang="es-ES" sz="2400" b="0" strike="noStrike" spc="-1" dirty="0" err="1">
                <a:solidFill>
                  <a:srgbClr val="000000"/>
                </a:solidFill>
                <a:latin typeface="Trebuchet MS"/>
              </a:rPr>
              <a:t>Mekotio</a:t>
            </a:r>
            <a:r>
              <a:rPr lang="es-ES" spc="-1" dirty="0">
                <a:solidFill>
                  <a:srgbClr val="000000"/>
                </a:solidFill>
                <a:latin typeface="Trebuchet MS"/>
              </a:rPr>
              <a:t> </a:t>
            </a:r>
            <a:r>
              <a:rPr lang="es-ES" spc="-1" dirty="0" err="1">
                <a:solidFill>
                  <a:srgbClr val="000000"/>
                </a:solidFill>
                <a:latin typeface="Trebuchet MS"/>
              </a:rPr>
              <a:t>samples</a:t>
            </a:r>
            <a:endParaRPr lang="en-ES" sz="2400" b="0" strike="noStrike" spc="-1" dirty="0">
              <a:solidFill>
                <a:srgbClr val="000000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47363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>
                <a:latin typeface="Trebuchet MS"/>
                <a:cs typeface="Gill Sans SemiBold"/>
              </a:rPr>
              <a:t>Mekotio</a:t>
            </a:r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45100A6-28EA-4A01-A298-22A469967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Banking trojan with Brazilian origin.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endParaRPr lang="en-ES" sz="2800" b="0" strike="noStrike" spc="-1" dirty="0">
              <a:solidFill>
                <a:srgbClr val="000000"/>
              </a:solidFill>
              <a:latin typeface="Trebuchet MS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Campaigns against Latin American banks, especially in Chile.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endParaRPr lang="en-ES" sz="2800" b="0" strike="noStrike" spc="-1" dirty="0">
              <a:solidFill>
                <a:srgbClr val="000000"/>
              </a:solidFill>
              <a:latin typeface="Trebuchet MS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The protocol used similar to a Delphi Remote Access project.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327ABD"/>
              </a:buClr>
              <a:buFont typeface="Arial"/>
              <a:buChar char="•"/>
            </a:pPr>
            <a:r>
              <a:rPr lang="en-ES" sz="2400" b="0" strike="noStrike" spc="-1" dirty="0">
                <a:solidFill>
                  <a:srgbClr val="000000"/>
                </a:solidFill>
                <a:latin typeface="Trebuchet MS"/>
              </a:rPr>
              <a:t>https://github.com/Maickonn/Delphi_Remote_Access_PC</a:t>
            </a:r>
          </a:p>
        </p:txBody>
      </p:sp>
    </p:spTree>
    <p:extLst>
      <p:ext uri="{BB962C8B-B14F-4D97-AF65-F5344CB8AC3E}">
        <p14:creationId xmlns:p14="http://schemas.microsoft.com/office/powerpoint/2010/main" val="166605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>
                <a:latin typeface="Trebuchet MS"/>
                <a:cs typeface="Gill Sans SemiBold"/>
              </a:rPr>
              <a:t>Mekotio</a:t>
            </a:r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6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45100A6-28EA-4A01-A298-22A469967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Encrypted strings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Hardcoded configuration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Use of Google Docs to update the C2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Clipboard BTC hijacking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Custom protocol using port 8350 (usually)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27ABD"/>
              </a:buClr>
              <a:buFont typeface="Arial"/>
              <a:buChar char="•"/>
            </a:pPr>
            <a:r>
              <a:rPr lang="en-ES" sz="2800" b="0" strike="noStrike" spc="-1" dirty="0">
                <a:solidFill>
                  <a:srgbClr val="000000"/>
                </a:solidFill>
                <a:latin typeface="Trebuchet MS"/>
              </a:rPr>
              <a:t>Requires an operator to perform banking fraud</a:t>
            </a:r>
          </a:p>
          <a:p>
            <a:endParaRPr lang="en-US" dirty="0"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3150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>
                <a:latin typeface="Trebuchet MS"/>
                <a:cs typeface="Gill Sans SemiBold"/>
              </a:rPr>
              <a:t>Mekotio</a:t>
            </a:r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7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7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696A5A26-02EE-4CE8-9174-DB342B8F4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9201" y="2447155"/>
            <a:ext cx="1191280" cy="1183809"/>
          </a:xfrm>
        </p:spPr>
      </p:pic>
      <p:pic>
        <p:nvPicPr>
          <p:cNvPr id="9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0EF55D8-8D32-4EA1-9DB7-D3A0D33E5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2458" y="2288988"/>
            <a:ext cx="1114612" cy="1114612"/>
          </a:xfrm>
          <a:prstGeom prst="rect">
            <a:avLst/>
          </a:prstGeom>
        </p:spPr>
      </p:pic>
      <p:pic>
        <p:nvPicPr>
          <p:cNvPr id="10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C33BE178-0BD0-4AB7-8F89-5D276B1BCA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1222" y="2602751"/>
            <a:ext cx="890495" cy="89049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DCFA7B-6F34-4CB3-AC00-5BE267895D59}"/>
              </a:ext>
            </a:extLst>
          </p:cNvPr>
          <p:cNvCxnSpPr/>
          <p:nvPr/>
        </p:nvCxnSpPr>
        <p:spPr>
          <a:xfrm>
            <a:off x="3742204" y="2965263"/>
            <a:ext cx="1362635" cy="10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1E9ED6-51F6-4C0E-8566-D36DBAFC99C7}"/>
              </a:ext>
            </a:extLst>
          </p:cNvPr>
          <p:cNvCxnSpPr>
            <a:cxnSpLocks/>
          </p:cNvCxnSpPr>
          <p:nvPr/>
        </p:nvCxnSpPr>
        <p:spPr>
          <a:xfrm flipH="1" flipV="1">
            <a:off x="3737721" y="3289486"/>
            <a:ext cx="1334248" cy="11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C1A248-CE99-4EA6-A87D-AB0528654D88}"/>
              </a:ext>
            </a:extLst>
          </p:cNvPr>
          <p:cNvCxnSpPr>
            <a:cxnSpLocks/>
          </p:cNvCxnSpPr>
          <p:nvPr/>
        </p:nvCxnSpPr>
        <p:spPr>
          <a:xfrm>
            <a:off x="6745381" y="2927910"/>
            <a:ext cx="1362635" cy="10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F5D87F-86F5-4E74-8671-5317943DBA88}"/>
              </a:ext>
            </a:extLst>
          </p:cNvPr>
          <p:cNvCxnSpPr>
            <a:cxnSpLocks/>
          </p:cNvCxnSpPr>
          <p:nvPr/>
        </p:nvCxnSpPr>
        <p:spPr>
          <a:xfrm flipH="1" flipV="1">
            <a:off x="6740898" y="3252133"/>
            <a:ext cx="1334248" cy="119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871A074-CF71-49F7-8EE0-3FB34EC388E5}"/>
              </a:ext>
            </a:extLst>
          </p:cNvPr>
          <p:cNvSpPr txBox="1"/>
          <p:nvPr/>
        </p:nvSpPr>
        <p:spPr>
          <a:xfrm>
            <a:off x="5241738" y="2148915"/>
            <a:ext cx="14806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err="1"/>
              <a:t>Mekotio</a:t>
            </a:r>
            <a:endParaRPr lang="en-US" dirty="0" err="1"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ABE319-881D-4EF0-8D38-1E598355752D}"/>
              </a:ext>
            </a:extLst>
          </p:cNvPr>
          <p:cNvSpPr txBox="1"/>
          <p:nvPr/>
        </p:nvSpPr>
        <p:spPr>
          <a:xfrm>
            <a:off x="8215032" y="1865033"/>
            <a:ext cx="13013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Operator</a:t>
            </a:r>
            <a:endParaRPr lang="en-US" dirty="0" err="1"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D33C69-F274-4528-B555-329FF12ADF9B}"/>
              </a:ext>
            </a:extLst>
          </p:cNvPr>
          <p:cNvSpPr txBox="1"/>
          <p:nvPr/>
        </p:nvSpPr>
        <p:spPr>
          <a:xfrm>
            <a:off x="6758267" y="2290856"/>
            <a:ext cx="130137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Custom protocol</a:t>
            </a:r>
            <a:endParaRPr lang="en-US" dirty="0" err="1"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D04944-ABC0-4F57-B224-F58E5FF7325B}"/>
              </a:ext>
            </a:extLst>
          </p:cNvPr>
          <p:cNvSpPr txBox="1"/>
          <p:nvPr/>
        </p:nvSpPr>
        <p:spPr>
          <a:xfrm>
            <a:off x="3620620" y="2559798"/>
            <a:ext cx="14806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Enumeration</a:t>
            </a:r>
          </a:p>
        </p:txBody>
      </p:sp>
      <p:pic>
        <p:nvPicPr>
          <p:cNvPr id="25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FB2CB7CC-7092-40B2-9959-7FAAD2275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2105" y="4458523"/>
            <a:ext cx="8585201" cy="600482"/>
          </a:xfrm>
          <a:prstGeom prst="rect">
            <a:avLst/>
          </a:prstGeom>
        </p:spPr>
      </p:pic>
      <p:sp>
        <p:nvSpPr>
          <p:cNvPr id="3" name="CustomShape 12">
            <a:extLst>
              <a:ext uri="{FF2B5EF4-FFF2-40B4-BE49-F238E27FC236}">
                <a16:creationId xmlns:a16="http://schemas.microsoft.com/office/drawing/2014/main" id="{653ADF1A-A374-4DA3-9C7B-E0F181D6D34B}"/>
              </a:ext>
            </a:extLst>
          </p:cNvPr>
          <p:cNvSpPr/>
          <p:nvPr/>
        </p:nvSpPr>
        <p:spPr>
          <a:xfrm>
            <a:off x="1969038" y="1746281"/>
            <a:ext cx="3240000" cy="64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bankLocalHost.com</a:t>
            </a:r>
            <a:endParaRPr lang="es-E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</a:rPr>
              <a:t>Tab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</a:rPr>
              <a:t>Title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</a:rPr>
              <a:t>bank</a:t>
            </a:r>
            <a:r>
              <a:rPr lang="es-ES" sz="18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s-ES" sz="1800" b="0" strike="noStrike" spc="-1" dirty="0" err="1">
                <a:solidFill>
                  <a:srgbClr val="000000"/>
                </a:solidFill>
                <a:latin typeface="Calibri"/>
              </a:rPr>
              <a:t>LocalHost</a:t>
            </a:r>
            <a:endParaRPr lang="es-ES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10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>
                <a:latin typeface="Trebuchet MS"/>
                <a:cs typeface="Gill Sans SemiBold"/>
              </a:rPr>
              <a:t>Rooty Dolphin TTPs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8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6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D4D9DD7-37DE-4F8E-BCAC-5B8310262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3449" y="1923496"/>
            <a:ext cx="918843" cy="911853"/>
          </a:xfrm>
        </p:spPr>
      </p:pic>
      <p:pic>
        <p:nvPicPr>
          <p:cNvPr id="8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D101191-9233-48B7-8FE1-FEF180A76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334" y="2218187"/>
            <a:ext cx="254468" cy="24747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7E7B9C-530C-4A25-9FF5-15016505895F}"/>
              </a:ext>
            </a:extLst>
          </p:cNvPr>
          <p:cNvCxnSpPr/>
          <p:nvPr/>
        </p:nvCxnSpPr>
        <p:spPr>
          <a:xfrm flipV="1">
            <a:off x="2502978" y="2526045"/>
            <a:ext cx="1305884" cy="1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92FF6A8D-640D-4F1D-97D5-BA31201E3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33" y="2176242"/>
            <a:ext cx="261458" cy="254468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894F41-3B44-49D3-BD24-0A72268C438F}"/>
              </a:ext>
            </a:extLst>
          </p:cNvPr>
          <p:cNvCxnSpPr/>
          <p:nvPr/>
        </p:nvCxnSpPr>
        <p:spPr>
          <a:xfrm flipH="1">
            <a:off x="3009375" y="2194944"/>
            <a:ext cx="216715" cy="258662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6" descr="A picture containing bird, flower&#10;&#10;Description automatically generated">
            <a:extLst>
              <a:ext uri="{FF2B5EF4-FFF2-40B4-BE49-F238E27FC236}">
                <a16:creationId xmlns:a16="http://schemas.microsoft.com/office/drawing/2014/main" id="{5139E9B9-0240-4F3C-9FEE-5924E65A8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067" y="1766411"/>
            <a:ext cx="5252424" cy="332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15493B-B5A3-43B9-BE10-0382FC2E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400" y="1847549"/>
            <a:ext cx="918843" cy="91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1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F987-A9B9-1242-8538-B99E3749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>
                <a:latin typeface="Trebuchet MS"/>
                <a:cs typeface="Gill Sans SemiBold"/>
              </a:rPr>
              <a:t>Rooty Dolphin TTPs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2F01C-B384-B345-8D03-0AF99D929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56E35-3CB1-C146-B386-64B544387F4B}" type="slidenum">
              <a:rPr lang="en-ES" smtClean="0"/>
              <a:t>9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E44F6-9839-4547-A78C-951D10C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b="1" i="0" dirty="0">
                <a:latin typeface="Trebuchet MS"/>
              </a:rPr>
              <a:t>Dancing samba with dolphins</a:t>
            </a:r>
            <a:endParaRPr lang="en-US" dirty="0"/>
          </a:p>
        </p:txBody>
      </p:sp>
      <p:pic>
        <p:nvPicPr>
          <p:cNvPr id="6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D4D9DD7-37DE-4F8E-BCAC-5B8310262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449" y="1923496"/>
            <a:ext cx="918843" cy="911853"/>
          </a:xfrm>
        </p:spPr>
      </p:pic>
      <p:pic>
        <p:nvPicPr>
          <p:cNvPr id="8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D101191-9233-48B7-8FE1-FEF180A76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334" y="2218187"/>
            <a:ext cx="254468" cy="247478"/>
          </a:xfrm>
          <a:prstGeom prst="rect">
            <a:avLst/>
          </a:prstGeom>
        </p:spPr>
      </p:pic>
      <p:pic>
        <p:nvPicPr>
          <p:cNvPr id="9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2EDC3888-3985-4F43-9974-6F1AEB556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748" y="2141288"/>
            <a:ext cx="743824" cy="73683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7E7B9C-530C-4A25-9FF5-15016505895F}"/>
              </a:ext>
            </a:extLst>
          </p:cNvPr>
          <p:cNvCxnSpPr/>
          <p:nvPr/>
        </p:nvCxnSpPr>
        <p:spPr>
          <a:xfrm flipV="1">
            <a:off x="2502978" y="2526045"/>
            <a:ext cx="1305884" cy="1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4B24AD4-F620-4798-86F0-346C134F5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5499" y="2232168"/>
            <a:ext cx="631972" cy="604009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31E3AD6-3EDC-4FE9-9AA0-43AB557EAB1A}"/>
              </a:ext>
            </a:extLst>
          </p:cNvPr>
          <p:cNvCxnSpPr>
            <a:cxnSpLocks/>
          </p:cNvCxnSpPr>
          <p:nvPr/>
        </p:nvCxnSpPr>
        <p:spPr>
          <a:xfrm flipV="1">
            <a:off x="4565269" y="2526045"/>
            <a:ext cx="662729" cy="1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6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26AC5FF5-4E09-49A9-B381-9BC5A8D58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7406" y="2197214"/>
            <a:ext cx="268449" cy="275440"/>
          </a:xfrm>
          <a:prstGeom prst="rect">
            <a:avLst/>
          </a:prstGeom>
        </p:spPr>
      </p:pic>
      <p:pic>
        <p:nvPicPr>
          <p:cNvPr id="39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92FF6A8D-640D-4F1D-97D5-BA31201E3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4933" y="2176242"/>
            <a:ext cx="261458" cy="254468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894F41-3B44-49D3-BD24-0A72268C438F}"/>
              </a:ext>
            </a:extLst>
          </p:cNvPr>
          <p:cNvCxnSpPr/>
          <p:nvPr/>
        </p:nvCxnSpPr>
        <p:spPr>
          <a:xfrm flipH="1">
            <a:off x="3009375" y="2194944"/>
            <a:ext cx="216715" cy="258662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7ADA5E-9200-4393-A0F6-41FEE5116B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2392" y="2979180"/>
            <a:ext cx="10020649" cy="3152164"/>
          </a:xfrm>
          <a:prstGeom prst="rect">
            <a:avLst/>
          </a:prstGeom>
        </p:spPr>
      </p:pic>
      <p:sp>
        <p:nvSpPr>
          <p:cNvPr id="12" name="Frame 5">
            <a:extLst>
              <a:ext uri="{FF2B5EF4-FFF2-40B4-BE49-F238E27FC236}">
                <a16:creationId xmlns:a16="http://schemas.microsoft.com/office/drawing/2014/main" id="{A18FB0FF-A340-4927-957E-64E03771CB50}"/>
              </a:ext>
            </a:extLst>
          </p:cNvPr>
          <p:cNvSpPr/>
          <p:nvPr/>
        </p:nvSpPr>
        <p:spPr>
          <a:xfrm>
            <a:off x="6900645" y="4465079"/>
            <a:ext cx="4453155" cy="25866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8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E7BFADF7-8A9C-4005-9683-6510E997FD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5027" y="1732359"/>
            <a:ext cx="5511535" cy="4139804"/>
          </a:xfrm>
          <a:prstGeom prst="rect">
            <a:avLst/>
          </a:prstGeom>
        </p:spPr>
      </p:pic>
      <p:pic>
        <p:nvPicPr>
          <p:cNvPr id="26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C124DA-57B4-4BC1-8EDF-B2282AF5EC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4962" y="1577975"/>
            <a:ext cx="9708838" cy="444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1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LIGH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RK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1082</Words>
  <Application>Microsoft Office PowerPoint</Application>
  <PresentationFormat>Panorámica</PresentationFormat>
  <Paragraphs>269</Paragraphs>
  <Slides>34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34</vt:i4>
      </vt:variant>
    </vt:vector>
  </HeadingPairs>
  <TitlesOfParts>
    <vt:vector size="40" baseType="lpstr">
      <vt:lpstr>Arial</vt:lpstr>
      <vt:lpstr>Calibri</vt:lpstr>
      <vt:lpstr>Consolas</vt:lpstr>
      <vt:lpstr>Trebuchet MS</vt:lpstr>
      <vt:lpstr>LIGHT TEMPLATE</vt:lpstr>
      <vt:lpstr>DARK TEMPLATE</vt:lpstr>
      <vt:lpstr>Dancing samba with dolphins: Tracking a Brazilian threat actor moving to Europe</vt:lpstr>
      <vt:lpstr>Agenda</vt:lpstr>
      <vt:lpstr>Samba Dolphins are coming…</vt:lpstr>
      <vt:lpstr>Rooty Dolphin</vt:lpstr>
      <vt:lpstr>Mekotio</vt:lpstr>
      <vt:lpstr>Mekotio</vt:lpstr>
      <vt:lpstr>Mekotio</vt:lpstr>
      <vt:lpstr>Rooty Dolphin TTPs</vt:lpstr>
      <vt:lpstr>Rooty Dolphin TTPs</vt:lpstr>
      <vt:lpstr>Rooty Dolphin TTPs</vt:lpstr>
      <vt:lpstr>Rooty Dolphin TTPs – AutoIt DLL Side-loading</vt:lpstr>
      <vt:lpstr>Rooty Dolphin New TTPs</vt:lpstr>
      <vt:lpstr>Rooty Dolphin New TTPs</vt:lpstr>
      <vt:lpstr>Rooty Dolphin TTPs</vt:lpstr>
      <vt:lpstr>Chilean Campaign</vt:lpstr>
      <vt:lpstr>Spanish Campaign</vt:lpstr>
      <vt:lpstr>Spanish Campaign</vt:lpstr>
      <vt:lpstr>Italian Campaign</vt:lpstr>
      <vt:lpstr>Italian Campaign</vt:lpstr>
      <vt:lpstr>Campaigns</vt:lpstr>
      <vt:lpstr>Links between campaigns</vt:lpstr>
      <vt:lpstr>Links between campaigns</vt:lpstr>
      <vt:lpstr>Links between samples</vt:lpstr>
      <vt:lpstr>Links between campaigns</vt:lpstr>
      <vt:lpstr>Links between samples</vt:lpstr>
      <vt:lpstr>Links between samples</vt:lpstr>
      <vt:lpstr>Links between samples</vt:lpstr>
      <vt:lpstr>Links between samples</vt:lpstr>
      <vt:lpstr>Links between samples</vt:lpstr>
      <vt:lpstr>Links between samples</vt:lpstr>
      <vt:lpstr>Conclusion</vt:lpstr>
      <vt:lpstr>Presentación de PowerPoint</vt:lpstr>
      <vt:lpstr>Q&amp;A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2020-09-24T10:11:11Z</dcterms:created>
  <dcterms:modified xsi:type="dcterms:W3CDTF">2020-09-24T10:12:05Z</dcterms:modified>
</cp:coreProperties>
</file>